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23"/>
  </p:notesMasterIdLst>
  <p:sldIdLst>
    <p:sldId id="256" r:id="rId2"/>
    <p:sldId id="358" r:id="rId3"/>
    <p:sldId id="365" r:id="rId4"/>
    <p:sldId id="382" r:id="rId5"/>
    <p:sldId id="383" r:id="rId6"/>
    <p:sldId id="384" r:id="rId7"/>
    <p:sldId id="385" r:id="rId8"/>
    <p:sldId id="386" r:id="rId9"/>
    <p:sldId id="387" r:id="rId10"/>
    <p:sldId id="388" r:id="rId11"/>
    <p:sldId id="389" r:id="rId12"/>
    <p:sldId id="390" r:id="rId13"/>
    <p:sldId id="394" r:id="rId14"/>
    <p:sldId id="395" r:id="rId15"/>
    <p:sldId id="399" r:id="rId16"/>
    <p:sldId id="359" r:id="rId17"/>
    <p:sldId id="398" r:id="rId18"/>
    <p:sldId id="400" r:id="rId19"/>
    <p:sldId id="312" r:id="rId20"/>
    <p:sldId id="333" r:id="rId21"/>
    <p:sldId id="3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snapToObjects="1">
      <p:cViewPr varScale="1">
        <p:scale>
          <a:sx n="79" d="100"/>
          <a:sy n="79" d="100"/>
        </p:scale>
        <p:origin x="126" y="516"/>
      </p:cViewPr>
      <p:guideLst/>
    </p:cSldViewPr>
  </p:slideViewPr>
  <p:outlineViewPr>
    <p:cViewPr>
      <p:scale>
        <a:sx n="33" d="100"/>
        <a:sy n="33" d="100"/>
      </p:scale>
      <p:origin x="0" y="-1830"/>
    </p:cViewPr>
  </p:outlineViewPr>
  <p:notesTextViewPr>
    <p:cViewPr>
      <p:scale>
        <a:sx n="3" d="2"/>
        <a:sy n="3" d="2"/>
      </p:scale>
      <p:origin x="0" y="0"/>
    </p:cViewPr>
  </p:notesTextViewPr>
  <p:sorterViewPr>
    <p:cViewPr>
      <p:scale>
        <a:sx n="80" d="100"/>
        <a:sy n="80" d="100"/>
      </p:scale>
      <p:origin x="0" y="-3540"/>
    </p:cViewPr>
  </p:sorterViewPr>
  <p:notesViewPr>
    <p:cSldViewPr snapToGrid="0" snapToObjects="1">
      <p:cViewPr varScale="1">
        <p:scale>
          <a:sx n="78" d="100"/>
          <a:sy n="78" d="100"/>
        </p:scale>
        <p:origin x="34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4F999-EC48-8C43-A453-8D58E5F98C9C}"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C03AD51C-745A-314A-8E7A-86E5FE1231FE}">
      <dgm:prSet phldrT="[Text]"/>
      <dgm:spPr>
        <a:solidFill>
          <a:schemeClr val="accent1">
            <a:lumMod val="60000"/>
            <a:lumOff val="40000"/>
          </a:schemeClr>
        </a:solidFill>
        <a:ln>
          <a:solidFill>
            <a:schemeClr val="tx1"/>
          </a:solidFill>
        </a:ln>
      </dgm:spPr>
      <dgm:t>
        <a:bodyPr/>
        <a:lstStyle/>
        <a:p>
          <a:r>
            <a:rPr lang="en-US" dirty="0">
              <a:solidFill>
                <a:schemeClr val="tx1"/>
              </a:solidFill>
            </a:rPr>
            <a:t>Empowering Consumers</a:t>
          </a:r>
        </a:p>
      </dgm:t>
    </dgm:pt>
    <dgm:pt modelId="{B157DA3C-F568-DE4D-A975-59D54B98AF3D}" type="parTrans" cxnId="{9DBB870C-AC38-D345-B1A7-428F16BBEF9E}">
      <dgm:prSet/>
      <dgm:spPr/>
      <dgm:t>
        <a:bodyPr/>
        <a:lstStyle/>
        <a:p>
          <a:endParaRPr lang="en-US"/>
        </a:p>
      </dgm:t>
    </dgm:pt>
    <dgm:pt modelId="{F58A0746-C7CF-8E43-93BE-858200F0A796}" type="sibTrans" cxnId="{9DBB870C-AC38-D345-B1A7-428F16BBEF9E}">
      <dgm:prSet/>
      <dgm:spPr/>
      <dgm:t>
        <a:bodyPr/>
        <a:lstStyle/>
        <a:p>
          <a:endParaRPr lang="en-US"/>
        </a:p>
      </dgm:t>
    </dgm:pt>
    <dgm:pt modelId="{DF3FD208-B72D-5444-B53F-95B4BC686221}">
      <dgm:prSet phldrT="[Text]" custT="1"/>
      <dgm:spPr>
        <a:solidFill>
          <a:srgbClr val="FFC000"/>
        </a:solidFill>
        <a:ln>
          <a:solidFill>
            <a:schemeClr val="tx1"/>
          </a:solidFill>
        </a:ln>
      </dgm:spPr>
      <dgm:t>
        <a:bodyPr/>
        <a:lstStyle/>
        <a:p>
          <a:r>
            <a:rPr lang="en-US" sz="1600" b="1" dirty="0">
              <a:solidFill>
                <a:schemeClr val="tx1"/>
              </a:solidFill>
            </a:rPr>
            <a:t>Set Short Specific goals</a:t>
          </a:r>
        </a:p>
      </dgm:t>
    </dgm:pt>
    <dgm:pt modelId="{CF9457F7-786B-994D-A82A-1500ABA8FC50}" type="parTrans" cxnId="{5951E476-E95B-4D42-AB0D-BED2817208F3}">
      <dgm:prSet/>
      <dgm:spPr/>
      <dgm:t>
        <a:bodyPr/>
        <a:lstStyle/>
        <a:p>
          <a:endParaRPr lang="en-US"/>
        </a:p>
      </dgm:t>
    </dgm:pt>
    <dgm:pt modelId="{AA97F2EC-5087-014E-A165-26C339E72CBE}" type="sibTrans" cxnId="{5951E476-E95B-4D42-AB0D-BED2817208F3}">
      <dgm:prSet/>
      <dgm:spPr/>
      <dgm:t>
        <a:bodyPr/>
        <a:lstStyle/>
        <a:p>
          <a:endParaRPr lang="en-US"/>
        </a:p>
      </dgm:t>
    </dgm:pt>
    <dgm:pt modelId="{0A391AD9-2313-B04C-9FED-0E8EB3B55838}">
      <dgm:prSet phldrT="[Text]"/>
      <dgm:spPr>
        <a:solidFill>
          <a:srgbClr val="FFC000"/>
        </a:solidFill>
        <a:ln>
          <a:solidFill>
            <a:schemeClr val="tx1"/>
          </a:solidFill>
        </a:ln>
      </dgm:spPr>
      <dgm:t>
        <a:bodyPr/>
        <a:lstStyle/>
        <a:p>
          <a:r>
            <a:rPr lang="en-US" b="1" dirty="0">
              <a:solidFill>
                <a:schemeClr val="tx1"/>
              </a:solidFill>
            </a:rPr>
            <a:t>Find a support system that encourages you</a:t>
          </a:r>
        </a:p>
      </dgm:t>
    </dgm:pt>
    <dgm:pt modelId="{56900CE6-AE21-3045-B157-1479D00146D0}" type="parTrans" cxnId="{B3AF6A35-A4B7-F849-A980-449765DA22CD}">
      <dgm:prSet/>
      <dgm:spPr/>
      <dgm:t>
        <a:bodyPr/>
        <a:lstStyle/>
        <a:p>
          <a:endParaRPr lang="en-US"/>
        </a:p>
      </dgm:t>
    </dgm:pt>
    <dgm:pt modelId="{7204E680-647F-334E-B1CC-8BD25B5A2A91}" type="sibTrans" cxnId="{B3AF6A35-A4B7-F849-A980-449765DA22CD}">
      <dgm:prSet/>
      <dgm:spPr>
        <a:gradFill rotWithShape="0">
          <a:gsLst>
            <a:gs pos="100000">
              <a:srgbClr val="FFC00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endParaRPr lang="en-US"/>
        </a:p>
      </dgm:t>
    </dgm:pt>
    <dgm:pt modelId="{D98A4ED6-91F7-B44E-B15A-0A86438492FF}">
      <dgm:prSet phldrT="[Text]" custT="1"/>
      <dgm:spPr>
        <a:solidFill>
          <a:srgbClr val="FFC000"/>
        </a:solidFill>
        <a:ln>
          <a:solidFill>
            <a:schemeClr val="tx1"/>
          </a:solidFill>
        </a:ln>
      </dgm:spPr>
      <dgm:t>
        <a:bodyPr/>
        <a:lstStyle/>
        <a:p>
          <a:r>
            <a:rPr lang="en-US" sz="1600" b="1" dirty="0">
              <a:solidFill>
                <a:schemeClr val="tx1"/>
              </a:solidFill>
            </a:rPr>
            <a:t>Understand your strengths and limitations</a:t>
          </a:r>
        </a:p>
      </dgm:t>
    </dgm:pt>
    <dgm:pt modelId="{18CE59EC-785C-474B-8122-130465CBBD7A}" type="parTrans" cxnId="{AF1F62D5-C474-CE47-AEBA-7E6CCA93CBCD}">
      <dgm:prSet/>
      <dgm:spPr/>
      <dgm:t>
        <a:bodyPr/>
        <a:lstStyle/>
        <a:p>
          <a:endParaRPr lang="en-US"/>
        </a:p>
      </dgm:t>
    </dgm:pt>
    <dgm:pt modelId="{F7249A68-A8E8-194A-8A58-B10432088CA5}" type="sibTrans" cxnId="{AF1F62D5-C474-CE47-AEBA-7E6CCA93CBCD}">
      <dgm:prSet/>
      <dgm:spPr>
        <a:gradFill rotWithShape="0">
          <a:gsLst>
            <a:gs pos="100000">
              <a:srgbClr val="FFC000"/>
            </a:gs>
            <a:gs pos="83000">
              <a:schemeClr val="accent2"/>
            </a:gs>
            <a:gs pos="100000">
              <a:schemeClr val="accent2"/>
            </a:gs>
            <a:gs pos="100000">
              <a:schemeClr val="accent4">
                <a:hueOff val="0"/>
                <a:satOff val="0"/>
                <a:lumOff val="0"/>
                <a:alphaOff val="0"/>
                <a:lumMod val="99000"/>
                <a:satMod val="120000"/>
                <a:shade val="78000"/>
              </a:schemeClr>
            </a:gs>
          </a:gsLst>
          <a:lin ang="5400000" scaled="0"/>
        </a:gradFill>
      </dgm:spPr>
      <dgm:t>
        <a:bodyPr/>
        <a:lstStyle/>
        <a:p>
          <a:endParaRPr lang="en-US"/>
        </a:p>
      </dgm:t>
    </dgm:pt>
    <dgm:pt modelId="{42E7E372-EFD3-D545-90B5-A88151FE6881}">
      <dgm:prSet phldrT="[Text]" custT="1"/>
      <dgm:spPr>
        <a:solidFill>
          <a:srgbClr val="FFC000"/>
        </a:solidFill>
        <a:ln>
          <a:solidFill>
            <a:schemeClr val="tx1"/>
          </a:solidFill>
        </a:ln>
      </dgm:spPr>
      <dgm:t>
        <a:bodyPr/>
        <a:lstStyle/>
        <a:p>
          <a:r>
            <a:rPr lang="en-US" sz="1600" b="1" dirty="0">
              <a:solidFill>
                <a:schemeClr val="tx1"/>
              </a:solidFill>
            </a:rPr>
            <a:t>Persevere when confronted with barriers</a:t>
          </a:r>
        </a:p>
      </dgm:t>
    </dgm:pt>
    <dgm:pt modelId="{A000CA30-9635-CF4B-A187-53E0245ADB77}" type="parTrans" cxnId="{B87307B4-A4AF-A445-9879-4696870F86DE}">
      <dgm:prSet/>
      <dgm:spPr/>
      <dgm:t>
        <a:bodyPr/>
        <a:lstStyle/>
        <a:p>
          <a:endParaRPr lang="en-US"/>
        </a:p>
      </dgm:t>
    </dgm:pt>
    <dgm:pt modelId="{B1AC9260-F52A-E546-ADD0-0C8A1DE8FC39}" type="sibTrans" cxnId="{B87307B4-A4AF-A445-9879-4696870F86DE}">
      <dgm:prSet/>
      <dgm:spPr>
        <a:gradFill rotWithShape="0">
          <a:gsLst>
            <a:gs pos="0">
              <a:schemeClr val="accent5">
                <a:hueOff val="0"/>
                <a:satOff val="0"/>
                <a:lumOff val="0"/>
                <a:alphaOff val="0"/>
                <a:satMod val="103000"/>
                <a:lumMod val="102000"/>
                <a:tint val="94000"/>
              </a:schemeClr>
            </a:gs>
            <a:gs pos="50000">
              <a:schemeClr val="accent2"/>
            </a:gs>
            <a:gs pos="100000">
              <a:schemeClr val="accent5">
                <a:hueOff val="0"/>
                <a:satOff val="0"/>
                <a:lumOff val="0"/>
                <a:alphaOff val="0"/>
                <a:lumMod val="99000"/>
                <a:satMod val="120000"/>
                <a:shade val="78000"/>
              </a:schemeClr>
            </a:gs>
          </a:gsLst>
        </a:gradFill>
      </dgm:spPr>
      <dgm:t>
        <a:bodyPr/>
        <a:lstStyle/>
        <a:p>
          <a:endParaRPr lang="en-US"/>
        </a:p>
      </dgm:t>
    </dgm:pt>
    <dgm:pt modelId="{8AF94C8E-CA2F-B843-99BF-4007A364DFF8}">
      <dgm:prSet phldrT="[Text]" custT="1"/>
      <dgm:spPr>
        <a:solidFill>
          <a:srgbClr val="FFC000"/>
        </a:solidFill>
        <a:ln>
          <a:solidFill>
            <a:schemeClr val="tx1"/>
          </a:solidFill>
        </a:ln>
      </dgm:spPr>
      <dgm:t>
        <a:bodyPr/>
        <a:lstStyle/>
        <a:p>
          <a:r>
            <a:rPr lang="en-US" sz="1800" b="1" dirty="0">
              <a:solidFill>
                <a:schemeClr val="tx1"/>
              </a:solidFill>
            </a:rPr>
            <a:t>Try other solutions</a:t>
          </a:r>
        </a:p>
      </dgm:t>
    </dgm:pt>
    <dgm:pt modelId="{B329DD87-6579-F14B-9AA2-AFCEBE13041E}" type="parTrans" cxnId="{777F31A3-D936-1649-BDAE-4F5B7D1A9381}">
      <dgm:prSet/>
      <dgm:spPr/>
      <dgm:t>
        <a:bodyPr/>
        <a:lstStyle/>
        <a:p>
          <a:endParaRPr lang="en-US"/>
        </a:p>
      </dgm:t>
    </dgm:pt>
    <dgm:pt modelId="{01FA30DC-EBD9-9843-9044-61F878A4B967}" type="sibTrans" cxnId="{777F31A3-D936-1649-BDAE-4F5B7D1A9381}">
      <dgm:prSet/>
      <dgm:spPr/>
      <dgm:t>
        <a:bodyPr/>
        <a:lstStyle/>
        <a:p>
          <a:endParaRPr lang="en-US"/>
        </a:p>
      </dgm:t>
    </dgm:pt>
    <dgm:pt modelId="{2A93DDB5-FC0C-2E43-8106-A1B684BCB13D}">
      <dgm:prSet phldrT="[Text]" custT="1"/>
      <dgm:spPr>
        <a:solidFill>
          <a:schemeClr val="accent6">
            <a:lumMod val="60000"/>
            <a:lumOff val="40000"/>
          </a:schemeClr>
        </a:solidFill>
        <a:ln>
          <a:solidFill>
            <a:schemeClr val="tx1"/>
          </a:solidFill>
        </a:ln>
      </dgm:spPr>
      <dgm:t>
        <a:bodyPr/>
        <a:lstStyle/>
        <a:p>
          <a:endParaRPr lang="en-US" sz="1800" b="1" dirty="0">
            <a:solidFill>
              <a:schemeClr val="tx1"/>
            </a:solidFill>
          </a:endParaRPr>
        </a:p>
      </dgm:t>
    </dgm:pt>
    <dgm:pt modelId="{E6DECDBF-DC9E-5D42-984A-5AFF3BB998B5}" type="parTrans" cxnId="{3CDF3AC7-8518-5740-872F-C69DC4754F4E}">
      <dgm:prSet/>
      <dgm:spPr/>
      <dgm:t>
        <a:bodyPr/>
        <a:lstStyle/>
        <a:p>
          <a:endParaRPr lang="en-US"/>
        </a:p>
      </dgm:t>
    </dgm:pt>
    <dgm:pt modelId="{79A98409-2CEC-B740-8928-61641D03CA39}" type="sibTrans" cxnId="{3CDF3AC7-8518-5740-872F-C69DC4754F4E}">
      <dgm:prSet/>
      <dgm:spPr/>
      <dgm:t>
        <a:bodyPr/>
        <a:lstStyle/>
        <a:p>
          <a:endParaRPr lang="en-US"/>
        </a:p>
      </dgm:t>
    </dgm:pt>
    <dgm:pt modelId="{FA42C1FB-B025-0F44-BF5E-FDC17789051B}">
      <dgm:prSet phldrT="[Text]" custT="1"/>
      <dgm:spPr>
        <a:solidFill>
          <a:srgbClr val="FFC000"/>
        </a:solidFill>
        <a:ln>
          <a:solidFill>
            <a:schemeClr val="tx1"/>
          </a:solidFill>
        </a:ln>
      </dgm:spPr>
      <dgm:t>
        <a:bodyPr/>
        <a:lstStyle/>
        <a:p>
          <a:r>
            <a:rPr lang="en-US" sz="1800" b="1" dirty="0">
              <a:solidFill>
                <a:schemeClr val="tx1"/>
              </a:solidFill>
            </a:rPr>
            <a:t>Find a way to track your progress</a:t>
          </a:r>
        </a:p>
      </dgm:t>
    </dgm:pt>
    <dgm:pt modelId="{C3D39229-AF84-FA40-AB52-D8CD89640D33}" type="parTrans" cxnId="{725D9CC6-5986-B143-B978-91DA3417F348}">
      <dgm:prSet/>
      <dgm:spPr/>
      <dgm:t>
        <a:bodyPr/>
        <a:lstStyle/>
        <a:p>
          <a:endParaRPr lang="en-US"/>
        </a:p>
      </dgm:t>
    </dgm:pt>
    <dgm:pt modelId="{9303705A-CCAE-1243-B728-A2CA0A2E4ED9}" type="sibTrans" cxnId="{725D9CC6-5986-B143-B978-91DA3417F348}">
      <dgm:prSet/>
      <dgm:spPr>
        <a:gradFill rotWithShape="0">
          <a:gsLst>
            <a:gs pos="0">
              <a:schemeClr val="accent6">
                <a:hueOff val="0"/>
                <a:satOff val="0"/>
                <a:lumOff val="0"/>
                <a:alphaOff val="0"/>
                <a:satMod val="103000"/>
                <a:lumMod val="102000"/>
                <a:tint val="94000"/>
              </a:schemeClr>
            </a:gs>
            <a:gs pos="50000">
              <a:schemeClr val="accent2"/>
            </a:gs>
            <a:gs pos="100000">
              <a:schemeClr val="accent6">
                <a:hueOff val="0"/>
                <a:satOff val="0"/>
                <a:lumOff val="0"/>
                <a:alphaOff val="0"/>
                <a:lumMod val="99000"/>
                <a:satMod val="120000"/>
                <a:shade val="78000"/>
              </a:schemeClr>
            </a:gs>
          </a:gsLst>
        </a:gradFill>
      </dgm:spPr>
      <dgm:t>
        <a:bodyPr/>
        <a:lstStyle/>
        <a:p>
          <a:endParaRPr lang="en-US"/>
        </a:p>
      </dgm:t>
    </dgm:pt>
    <dgm:pt modelId="{AF855B02-8DCD-1340-A051-B137B217307A}" type="pres">
      <dgm:prSet presAssocID="{D544F999-EC48-8C43-A453-8D58E5F98C9C}" presName="Name0" presStyleCnt="0">
        <dgm:presLayoutVars>
          <dgm:chMax val="1"/>
          <dgm:dir/>
          <dgm:animLvl val="ctr"/>
          <dgm:resizeHandles val="exact"/>
        </dgm:presLayoutVars>
      </dgm:prSet>
      <dgm:spPr/>
    </dgm:pt>
    <dgm:pt modelId="{26994162-762F-F647-8ED7-5F8689027AF4}" type="pres">
      <dgm:prSet presAssocID="{C03AD51C-745A-314A-8E7A-86E5FE1231FE}" presName="centerShape" presStyleLbl="node0" presStyleIdx="0" presStyleCnt="1"/>
      <dgm:spPr/>
    </dgm:pt>
    <dgm:pt modelId="{2482659B-047B-0844-B6CC-E837CE1195D2}" type="pres">
      <dgm:prSet presAssocID="{DF3FD208-B72D-5444-B53F-95B4BC686221}" presName="node" presStyleLbl="node1" presStyleIdx="0" presStyleCnt="6">
        <dgm:presLayoutVars>
          <dgm:bulletEnabled val="1"/>
        </dgm:presLayoutVars>
      </dgm:prSet>
      <dgm:spPr/>
    </dgm:pt>
    <dgm:pt modelId="{DBC56248-7932-8141-8C8D-4208B556B710}" type="pres">
      <dgm:prSet presAssocID="{DF3FD208-B72D-5444-B53F-95B4BC686221}" presName="dummy" presStyleCnt="0"/>
      <dgm:spPr/>
    </dgm:pt>
    <dgm:pt modelId="{F5829E3C-512E-A74D-B932-EE6171C8AF59}" type="pres">
      <dgm:prSet presAssocID="{AA97F2EC-5087-014E-A165-26C339E72CBE}" presName="sibTrans" presStyleLbl="sibTrans2D1" presStyleIdx="0" presStyleCnt="6"/>
      <dgm:spPr/>
    </dgm:pt>
    <dgm:pt modelId="{BC9DF9C0-E5B4-C849-8AD3-7E9076AE6471}" type="pres">
      <dgm:prSet presAssocID="{0A391AD9-2313-B04C-9FED-0E8EB3B55838}" presName="node" presStyleLbl="node1" presStyleIdx="1" presStyleCnt="6">
        <dgm:presLayoutVars>
          <dgm:bulletEnabled val="1"/>
        </dgm:presLayoutVars>
      </dgm:prSet>
      <dgm:spPr/>
    </dgm:pt>
    <dgm:pt modelId="{ADE2AC64-2323-FD47-B21C-334E80D439C1}" type="pres">
      <dgm:prSet presAssocID="{0A391AD9-2313-B04C-9FED-0E8EB3B55838}" presName="dummy" presStyleCnt="0"/>
      <dgm:spPr/>
    </dgm:pt>
    <dgm:pt modelId="{04C500B0-96CC-7248-940B-0B6262B04157}" type="pres">
      <dgm:prSet presAssocID="{7204E680-647F-334E-B1CC-8BD25B5A2A91}" presName="sibTrans" presStyleLbl="sibTrans2D1" presStyleIdx="1" presStyleCnt="6"/>
      <dgm:spPr/>
    </dgm:pt>
    <dgm:pt modelId="{623E4E94-3E55-3544-93F8-08F9CDFAB333}" type="pres">
      <dgm:prSet presAssocID="{D98A4ED6-91F7-B44E-B15A-0A86438492FF}" presName="node" presStyleLbl="node1" presStyleIdx="2" presStyleCnt="6" custScaleX="105403" custScaleY="102453">
        <dgm:presLayoutVars>
          <dgm:bulletEnabled val="1"/>
        </dgm:presLayoutVars>
      </dgm:prSet>
      <dgm:spPr/>
    </dgm:pt>
    <dgm:pt modelId="{594B2387-2A25-6A45-852A-B91BD33D0DC1}" type="pres">
      <dgm:prSet presAssocID="{D98A4ED6-91F7-B44E-B15A-0A86438492FF}" presName="dummy" presStyleCnt="0"/>
      <dgm:spPr/>
    </dgm:pt>
    <dgm:pt modelId="{43B09E80-16B0-F745-9D7E-F12F034F046C}" type="pres">
      <dgm:prSet presAssocID="{F7249A68-A8E8-194A-8A58-B10432088CA5}" presName="sibTrans" presStyleLbl="sibTrans2D1" presStyleIdx="2" presStyleCnt="6"/>
      <dgm:spPr/>
    </dgm:pt>
    <dgm:pt modelId="{D6AABB51-53B9-8C4B-890B-5DBE2A22D6D7}" type="pres">
      <dgm:prSet presAssocID="{42E7E372-EFD3-D545-90B5-A88151FE6881}" presName="node" presStyleLbl="node1" presStyleIdx="3" presStyleCnt="6" custScaleX="104292" custScaleY="93912" custRadScaleRad="104131" custRadScaleInc="2">
        <dgm:presLayoutVars>
          <dgm:bulletEnabled val="1"/>
        </dgm:presLayoutVars>
      </dgm:prSet>
      <dgm:spPr/>
    </dgm:pt>
    <dgm:pt modelId="{12B3FA66-544E-D54F-B2E2-155DB95C92C2}" type="pres">
      <dgm:prSet presAssocID="{42E7E372-EFD3-D545-90B5-A88151FE6881}" presName="dummy" presStyleCnt="0"/>
      <dgm:spPr/>
    </dgm:pt>
    <dgm:pt modelId="{10FEEAFD-5C42-0047-9488-F594878FCD19}" type="pres">
      <dgm:prSet presAssocID="{B1AC9260-F52A-E546-ADD0-0C8A1DE8FC39}" presName="sibTrans" presStyleLbl="sibTrans2D1" presStyleIdx="3" presStyleCnt="6"/>
      <dgm:spPr/>
    </dgm:pt>
    <dgm:pt modelId="{DF3F7BB5-EC76-A640-9841-F2436313B1AB}" type="pres">
      <dgm:prSet presAssocID="{FA42C1FB-B025-0F44-BF5E-FDC17789051B}" presName="node" presStyleLbl="node1" presStyleIdx="4" presStyleCnt="6">
        <dgm:presLayoutVars>
          <dgm:bulletEnabled val="1"/>
        </dgm:presLayoutVars>
      </dgm:prSet>
      <dgm:spPr/>
    </dgm:pt>
    <dgm:pt modelId="{70BA1938-3363-CC4D-B395-76E8FA745DCF}" type="pres">
      <dgm:prSet presAssocID="{FA42C1FB-B025-0F44-BF5E-FDC17789051B}" presName="dummy" presStyleCnt="0"/>
      <dgm:spPr/>
    </dgm:pt>
    <dgm:pt modelId="{1A2D4CF9-1CC2-D040-BB63-B6FE36594E21}" type="pres">
      <dgm:prSet presAssocID="{9303705A-CCAE-1243-B728-A2CA0A2E4ED9}" presName="sibTrans" presStyleLbl="sibTrans2D1" presStyleIdx="4" presStyleCnt="6"/>
      <dgm:spPr/>
    </dgm:pt>
    <dgm:pt modelId="{1EF381DB-88BF-244F-B6C1-00537CB8BB15}" type="pres">
      <dgm:prSet presAssocID="{8AF94C8E-CA2F-B843-99BF-4007A364DFF8}" presName="node" presStyleLbl="node1" presStyleIdx="5" presStyleCnt="6">
        <dgm:presLayoutVars>
          <dgm:bulletEnabled val="1"/>
        </dgm:presLayoutVars>
      </dgm:prSet>
      <dgm:spPr/>
    </dgm:pt>
    <dgm:pt modelId="{0FD34809-8C74-A245-A916-5BE5C0C8B000}" type="pres">
      <dgm:prSet presAssocID="{8AF94C8E-CA2F-B843-99BF-4007A364DFF8}" presName="dummy" presStyleCnt="0"/>
      <dgm:spPr/>
    </dgm:pt>
    <dgm:pt modelId="{00938235-2ED4-F64B-8728-DFC8817BF7F5}" type="pres">
      <dgm:prSet presAssocID="{01FA30DC-EBD9-9843-9044-61F878A4B967}" presName="sibTrans" presStyleLbl="sibTrans2D1" presStyleIdx="5" presStyleCnt="6"/>
      <dgm:spPr/>
    </dgm:pt>
  </dgm:ptLst>
  <dgm:cxnLst>
    <dgm:cxn modelId="{9DBB870C-AC38-D345-B1A7-428F16BBEF9E}" srcId="{D544F999-EC48-8C43-A453-8D58E5F98C9C}" destId="{C03AD51C-745A-314A-8E7A-86E5FE1231FE}" srcOrd="0" destOrd="0" parTransId="{B157DA3C-F568-DE4D-A975-59D54B98AF3D}" sibTransId="{F58A0746-C7CF-8E43-93BE-858200F0A796}"/>
    <dgm:cxn modelId="{D5D12510-0CD0-184D-9ECB-0D83496F314F}" type="presOf" srcId="{9303705A-CCAE-1243-B728-A2CA0A2E4ED9}" destId="{1A2D4CF9-1CC2-D040-BB63-B6FE36594E21}" srcOrd="0" destOrd="0" presId="urn:microsoft.com/office/officeart/2005/8/layout/radial6"/>
    <dgm:cxn modelId="{B86BFA21-2941-BD48-B2C8-5EB3D7C5BB51}" type="presOf" srcId="{8AF94C8E-CA2F-B843-99BF-4007A364DFF8}" destId="{1EF381DB-88BF-244F-B6C1-00537CB8BB15}" srcOrd="0" destOrd="0" presId="urn:microsoft.com/office/officeart/2005/8/layout/radial6"/>
    <dgm:cxn modelId="{B3AF6A35-A4B7-F849-A980-449765DA22CD}" srcId="{C03AD51C-745A-314A-8E7A-86E5FE1231FE}" destId="{0A391AD9-2313-B04C-9FED-0E8EB3B55838}" srcOrd="1" destOrd="0" parTransId="{56900CE6-AE21-3045-B157-1479D00146D0}" sibTransId="{7204E680-647F-334E-B1CC-8BD25B5A2A91}"/>
    <dgm:cxn modelId="{88C8B43F-6657-204B-90C5-38B290008ADB}" type="presOf" srcId="{B1AC9260-F52A-E546-ADD0-0C8A1DE8FC39}" destId="{10FEEAFD-5C42-0047-9488-F594878FCD19}" srcOrd="0" destOrd="0" presId="urn:microsoft.com/office/officeart/2005/8/layout/radial6"/>
    <dgm:cxn modelId="{6EDB6640-7EC2-CE4C-BDE3-911F84CD5A66}" type="presOf" srcId="{D98A4ED6-91F7-B44E-B15A-0A86438492FF}" destId="{623E4E94-3E55-3544-93F8-08F9CDFAB333}" srcOrd="0" destOrd="0" presId="urn:microsoft.com/office/officeart/2005/8/layout/radial6"/>
    <dgm:cxn modelId="{90FA4671-BAFE-6749-BF43-F19F5E9625A8}" type="presOf" srcId="{0A391AD9-2313-B04C-9FED-0E8EB3B55838}" destId="{BC9DF9C0-E5B4-C849-8AD3-7E9076AE6471}" srcOrd="0" destOrd="0" presId="urn:microsoft.com/office/officeart/2005/8/layout/radial6"/>
    <dgm:cxn modelId="{5951E476-E95B-4D42-AB0D-BED2817208F3}" srcId="{C03AD51C-745A-314A-8E7A-86E5FE1231FE}" destId="{DF3FD208-B72D-5444-B53F-95B4BC686221}" srcOrd="0" destOrd="0" parTransId="{CF9457F7-786B-994D-A82A-1500ABA8FC50}" sibTransId="{AA97F2EC-5087-014E-A165-26C339E72CBE}"/>
    <dgm:cxn modelId="{4EC1A583-8355-974C-8A42-3D433BD92180}" type="presOf" srcId="{F7249A68-A8E8-194A-8A58-B10432088CA5}" destId="{43B09E80-16B0-F745-9D7E-F12F034F046C}" srcOrd="0" destOrd="0" presId="urn:microsoft.com/office/officeart/2005/8/layout/radial6"/>
    <dgm:cxn modelId="{A012EA8A-1490-DD40-B571-91284F7C108D}" type="presOf" srcId="{DF3FD208-B72D-5444-B53F-95B4BC686221}" destId="{2482659B-047B-0844-B6CC-E837CE1195D2}" srcOrd="0" destOrd="0" presId="urn:microsoft.com/office/officeart/2005/8/layout/radial6"/>
    <dgm:cxn modelId="{A3DC1C93-E836-AE4E-9085-5DB4717C8CEC}" type="presOf" srcId="{FA42C1FB-B025-0F44-BF5E-FDC17789051B}" destId="{DF3F7BB5-EC76-A640-9841-F2436313B1AB}" srcOrd="0" destOrd="0" presId="urn:microsoft.com/office/officeart/2005/8/layout/radial6"/>
    <dgm:cxn modelId="{777F31A3-D936-1649-BDAE-4F5B7D1A9381}" srcId="{C03AD51C-745A-314A-8E7A-86E5FE1231FE}" destId="{8AF94C8E-CA2F-B843-99BF-4007A364DFF8}" srcOrd="5" destOrd="0" parTransId="{B329DD87-6579-F14B-9AA2-AFCEBE13041E}" sibTransId="{01FA30DC-EBD9-9843-9044-61F878A4B967}"/>
    <dgm:cxn modelId="{04C9B5AA-E8DC-9544-9224-04CB21B8A3CB}" type="presOf" srcId="{AA97F2EC-5087-014E-A165-26C339E72CBE}" destId="{F5829E3C-512E-A74D-B932-EE6171C8AF59}" srcOrd="0" destOrd="0" presId="urn:microsoft.com/office/officeart/2005/8/layout/radial6"/>
    <dgm:cxn modelId="{846897B3-C845-C346-88C2-4F59924E4DDD}" type="presOf" srcId="{D544F999-EC48-8C43-A453-8D58E5F98C9C}" destId="{AF855B02-8DCD-1340-A051-B137B217307A}" srcOrd="0" destOrd="0" presId="urn:microsoft.com/office/officeart/2005/8/layout/radial6"/>
    <dgm:cxn modelId="{B87307B4-A4AF-A445-9879-4696870F86DE}" srcId="{C03AD51C-745A-314A-8E7A-86E5FE1231FE}" destId="{42E7E372-EFD3-D545-90B5-A88151FE6881}" srcOrd="3" destOrd="0" parTransId="{A000CA30-9635-CF4B-A187-53E0245ADB77}" sibTransId="{B1AC9260-F52A-E546-ADD0-0C8A1DE8FC39}"/>
    <dgm:cxn modelId="{A0C6BAB8-2A85-B440-9730-B3BE843C452E}" type="presOf" srcId="{7204E680-647F-334E-B1CC-8BD25B5A2A91}" destId="{04C500B0-96CC-7248-940B-0B6262B04157}" srcOrd="0" destOrd="0" presId="urn:microsoft.com/office/officeart/2005/8/layout/radial6"/>
    <dgm:cxn modelId="{5B11F9C5-AEF3-4848-A716-3017921E2224}" type="presOf" srcId="{42E7E372-EFD3-D545-90B5-A88151FE6881}" destId="{D6AABB51-53B9-8C4B-890B-5DBE2A22D6D7}" srcOrd="0" destOrd="0" presId="urn:microsoft.com/office/officeart/2005/8/layout/radial6"/>
    <dgm:cxn modelId="{725D9CC6-5986-B143-B978-91DA3417F348}" srcId="{C03AD51C-745A-314A-8E7A-86E5FE1231FE}" destId="{FA42C1FB-B025-0F44-BF5E-FDC17789051B}" srcOrd="4" destOrd="0" parTransId="{C3D39229-AF84-FA40-AB52-D8CD89640D33}" sibTransId="{9303705A-CCAE-1243-B728-A2CA0A2E4ED9}"/>
    <dgm:cxn modelId="{3CDF3AC7-8518-5740-872F-C69DC4754F4E}" srcId="{D544F999-EC48-8C43-A453-8D58E5F98C9C}" destId="{2A93DDB5-FC0C-2E43-8106-A1B684BCB13D}" srcOrd="1" destOrd="0" parTransId="{E6DECDBF-DC9E-5D42-984A-5AFF3BB998B5}" sibTransId="{79A98409-2CEC-B740-8928-61641D03CA39}"/>
    <dgm:cxn modelId="{E0DBD9CC-5006-184B-9236-1A3DA1F26475}" type="presOf" srcId="{01FA30DC-EBD9-9843-9044-61F878A4B967}" destId="{00938235-2ED4-F64B-8728-DFC8817BF7F5}" srcOrd="0" destOrd="0" presId="urn:microsoft.com/office/officeart/2005/8/layout/radial6"/>
    <dgm:cxn modelId="{AF1F62D5-C474-CE47-AEBA-7E6CCA93CBCD}" srcId="{C03AD51C-745A-314A-8E7A-86E5FE1231FE}" destId="{D98A4ED6-91F7-B44E-B15A-0A86438492FF}" srcOrd="2" destOrd="0" parTransId="{18CE59EC-785C-474B-8122-130465CBBD7A}" sibTransId="{F7249A68-A8E8-194A-8A58-B10432088CA5}"/>
    <dgm:cxn modelId="{5C2CBBFB-FB73-104E-918A-532688819299}" type="presOf" srcId="{C03AD51C-745A-314A-8E7A-86E5FE1231FE}" destId="{26994162-762F-F647-8ED7-5F8689027AF4}" srcOrd="0" destOrd="0" presId="urn:microsoft.com/office/officeart/2005/8/layout/radial6"/>
    <dgm:cxn modelId="{534590C6-80E0-784C-BBB6-E8C49DF616C5}" type="presParOf" srcId="{AF855B02-8DCD-1340-A051-B137B217307A}" destId="{26994162-762F-F647-8ED7-5F8689027AF4}" srcOrd="0" destOrd="0" presId="urn:microsoft.com/office/officeart/2005/8/layout/radial6"/>
    <dgm:cxn modelId="{4F387049-A2B6-5240-9618-F80ACD8C444B}" type="presParOf" srcId="{AF855B02-8DCD-1340-A051-B137B217307A}" destId="{2482659B-047B-0844-B6CC-E837CE1195D2}" srcOrd="1" destOrd="0" presId="urn:microsoft.com/office/officeart/2005/8/layout/radial6"/>
    <dgm:cxn modelId="{4328FB6B-DF37-B242-8497-79C814A0D3BE}" type="presParOf" srcId="{AF855B02-8DCD-1340-A051-B137B217307A}" destId="{DBC56248-7932-8141-8C8D-4208B556B710}" srcOrd="2" destOrd="0" presId="urn:microsoft.com/office/officeart/2005/8/layout/radial6"/>
    <dgm:cxn modelId="{49945F40-4AA4-AF4F-B9BA-BB34EB8CA9FA}" type="presParOf" srcId="{AF855B02-8DCD-1340-A051-B137B217307A}" destId="{F5829E3C-512E-A74D-B932-EE6171C8AF59}" srcOrd="3" destOrd="0" presId="urn:microsoft.com/office/officeart/2005/8/layout/radial6"/>
    <dgm:cxn modelId="{04238348-4542-6646-AF52-5922ADCD6EE2}" type="presParOf" srcId="{AF855B02-8DCD-1340-A051-B137B217307A}" destId="{BC9DF9C0-E5B4-C849-8AD3-7E9076AE6471}" srcOrd="4" destOrd="0" presId="urn:microsoft.com/office/officeart/2005/8/layout/radial6"/>
    <dgm:cxn modelId="{D8B02CDA-B7FF-1648-BDBD-83A7D8409A81}" type="presParOf" srcId="{AF855B02-8DCD-1340-A051-B137B217307A}" destId="{ADE2AC64-2323-FD47-B21C-334E80D439C1}" srcOrd="5" destOrd="0" presId="urn:microsoft.com/office/officeart/2005/8/layout/radial6"/>
    <dgm:cxn modelId="{11B4E9F0-D8C3-6A4A-B87F-A43586B8E44F}" type="presParOf" srcId="{AF855B02-8DCD-1340-A051-B137B217307A}" destId="{04C500B0-96CC-7248-940B-0B6262B04157}" srcOrd="6" destOrd="0" presId="urn:microsoft.com/office/officeart/2005/8/layout/radial6"/>
    <dgm:cxn modelId="{94CA3698-57B8-E047-BA6B-CC1DB26F64DE}" type="presParOf" srcId="{AF855B02-8DCD-1340-A051-B137B217307A}" destId="{623E4E94-3E55-3544-93F8-08F9CDFAB333}" srcOrd="7" destOrd="0" presId="urn:microsoft.com/office/officeart/2005/8/layout/radial6"/>
    <dgm:cxn modelId="{26CCF3EB-93A9-7143-A9E7-865FA6C4E4E1}" type="presParOf" srcId="{AF855B02-8DCD-1340-A051-B137B217307A}" destId="{594B2387-2A25-6A45-852A-B91BD33D0DC1}" srcOrd="8" destOrd="0" presId="urn:microsoft.com/office/officeart/2005/8/layout/radial6"/>
    <dgm:cxn modelId="{7ADD4656-31A2-254A-91A7-41A071E344DD}" type="presParOf" srcId="{AF855B02-8DCD-1340-A051-B137B217307A}" destId="{43B09E80-16B0-F745-9D7E-F12F034F046C}" srcOrd="9" destOrd="0" presId="urn:microsoft.com/office/officeart/2005/8/layout/radial6"/>
    <dgm:cxn modelId="{1D645796-2C99-BA4B-AAFF-7B56DE483870}" type="presParOf" srcId="{AF855B02-8DCD-1340-A051-B137B217307A}" destId="{D6AABB51-53B9-8C4B-890B-5DBE2A22D6D7}" srcOrd="10" destOrd="0" presId="urn:microsoft.com/office/officeart/2005/8/layout/radial6"/>
    <dgm:cxn modelId="{74A799FC-B5D5-A14D-A99A-B46EF4965597}" type="presParOf" srcId="{AF855B02-8DCD-1340-A051-B137B217307A}" destId="{12B3FA66-544E-D54F-B2E2-155DB95C92C2}" srcOrd="11" destOrd="0" presId="urn:microsoft.com/office/officeart/2005/8/layout/radial6"/>
    <dgm:cxn modelId="{5337FD65-9C1D-3B41-93AD-28DF5DE64F6C}" type="presParOf" srcId="{AF855B02-8DCD-1340-A051-B137B217307A}" destId="{10FEEAFD-5C42-0047-9488-F594878FCD19}" srcOrd="12" destOrd="0" presId="urn:microsoft.com/office/officeart/2005/8/layout/radial6"/>
    <dgm:cxn modelId="{255E4656-EFF3-3845-BF86-8986AE340A17}" type="presParOf" srcId="{AF855B02-8DCD-1340-A051-B137B217307A}" destId="{DF3F7BB5-EC76-A640-9841-F2436313B1AB}" srcOrd="13" destOrd="0" presId="urn:microsoft.com/office/officeart/2005/8/layout/radial6"/>
    <dgm:cxn modelId="{A6BE1F91-12C7-4846-9FD3-C4B151AD5416}" type="presParOf" srcId="{AF855B02-8DCD-1340-A051-B137B217307A}" destId="{70BA1938-3363-CC4D-B395-76E8FA745DCF}" srcOrd="14" destOrd="0" presId="urn:microsoft.com/office/officeart/2005/8/layout/radial6"/>
    <dgm:cxn modelId="{3BC0D3D5-5CF1-F24A-9896-69012C18CE4B}" type="presParOf" srcId="{AF855B02-8DCD-1340-A051-B137B217307A}" destId="{1A2D4CF9-1CC2-D040-BB63-B6FE36594E21}" srcOrd="15" destOrd="0" presId="urn:microsoft.com/office/officeart/2005/8/layout/radial6"/>
    <dgm:cxn modelId="{46E163D4-7326-2145-99C0-5C6E98D5652A}" type="presParOf" srcId="{AF855B02-8DCD-1340-A051-B137B217307A}" destId="{1EF381DB-88BF-244F-B6C1-00537CB8BB15}" srcOrd="16" destOrd="0" presId="urn:microsoft.com/office/officeart/2005/8/layout/radial6"/>
    <dgm:cxn modelId="{B0052AA4-873C-784B-ACBA-F55C18754B4C}" type="presParOf" srcId="{AF855B02-8DCD-1340-A051-B137B217307A}" destId="{0FD34809-8C74-A245-A916-5BE5C0C8B000}" srcOrd="17" destOrd="0" presId="urn:microsoft.com/office/officeart/2005/8/layout/radial6"/>
    <dgm:cxn modelId="{46644585-562E-CC44-ACE6-2246964A5FC8}" type="presParOf" srcId="{AF855B02-8DCD-1340-A051-B137B217307A}" destId="{00938235-2ED4-F64B-8728-DFC8817BF7F5}" srcOrd="18"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38235-2ED4-F64B-8728-DFC8817BF7F5}">
      <dsp:nvSpPr>
        <dsp:cNvPr id="0" name=""/>
        <dsp:cNvSpPr/>
      </dsp:nvSpPr>
      <dsp:spPr>
        <a:xfrm>
          <a:off x="3135757" y="694768"/>
          <a:ext cx="4604752" cy="4604752"/>
        </a:xfrm>
        <a:prstGeom prst="blockArc">
          <a:avLst>
            <a:gd name="adj1" fmla="val 12600000"/>
            <a:gd name="adj2" fmla="val 16200000"/>
            <a:gd name="adj3" fmla="val 452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2D4CF9-1CC2-D040-BB63-B6FE36594E21}">
      <dsp:nvSpPr>
        <dsp:cNvPr id="0" name=""/>
        <dsp:cNvSpPr/>
      </dsp:nvSpPr>
      <dsp:spPr>
        <a:xfrm>
          <a:off x="3135757" y="694768"/>
          <a:ext cx="4604752" cy="4604752"/>
        </a:xfrm>
        <a:prstGeom prst="blockArc">
          <a:avLst>
            <a:gd name="adj1" fmla="val 9000000"/>
            <a:gd name="adj2" fmla="val 12600000"/>
            <a:gd name="adj3" fmla="val 4527"/>
          </a:avLst>
        </a:prstGeom>
        <a:gradFill rotWithShape="0">
          <a:gsLst>
            <a:gs pos="0">
              <a:schemeClr val="accent6">
                <a:hueOff val="0"/>
                <a:satOff val="0"/>
                <a:lumOff val="0"/>
                <a:alphaOff val="0"/>
                <a:satMod val="103000"/>
                <a:lumMod val="102000"/>
                <a:tint val="94000"/>
              </a:schemeClr>
            </a:gs>
            <a:gs pos="50000">
              <a:schemeClr val="accent2"/>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FEEAFD-5C42-0047-9488-F594878FCD19}">
      <dsp:nvSpPr>
        <dsp:cNvPr id="0" name=""/>
        <dsp:cNvSpPr/>
      </dsp:nvSpPr>
      <dsp:spPr>
        <a:xfrm>
          <a:off x="3148933" y="717904"/>
          <a:ext cx="4604752" cy="4604752"/>
        </a:xfrm>
        <a:prstGeom prst="blockArc">
          <a:avLst>
            <a:gd name="adj1" fmla="val 5420154"/>
            <a:gd name="adj2" fmla="val 9040676"/>
            <a:gd name="adj3" fmla="val 4527"/>
          </a:avLst>
        </a:prstGeom>
        <a:gradFill rotWithShape="0">
          <a:gsLst>
            <a:gs pos="0">
              <a:schemeClr val="accent5">
                <a:hueOff val="0"/>
                <a:satOff val="0"/>
                <a:lumOff val="0"/>
                <a:alphaOff val="0"/>
                <a:satMod val="103000"/>
                <a:lumMod val="102000"/>
                <a:tint val="94000"/>
              </a:schemeClr>
            </a:gs>
            <a:gs pos="50000">
              <a:schemeClr val="accent2"/>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3B09E80-16B0-F745-9D7E-F12F034F046C}">
      <dsp:nvSpPr>
        <dsp:cNvPr id="0" name=""/>
        <dsp:cNvSpPr/>
      </dsp:nvSpPr>
      <dsp:spPr>
        <a:xfrm>
          <a:off x="3122582" y="717904"/>
          <a:ext cx="4604752" cy="4604752"/>
        </a:xfrm>
        <a:prstGeom prst="blockArc">
          <a:avLst>
            <a:gd name="adj1" fmla="val 1759325"/>
            <a:gd name="adj2" fmla="val 5379896"/>
            <a:gd name="adj3" fmla="val 4527"/>
          </a:avLst>
        </a:prstGeom>
        <a:gradFill rotWithShape="0">
          <a:gsLst>
            <a:gs pos="100000">
              <a:srgbClr val="FFC000"/>
            </a:gs>
            <a:gs pos="83000">
              <a:schemeClr val="accent2"/>
            </a:gs>
            <a:gs pos="100000">
              <a:schemeClr val="accent2"/>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4C500B0-96CC-7248-940B-0B6262B04157}">
      <dsp:nvSpPr>
        <dsp:cNvPr id="0" name=""/>
        <dsp:cNvSpPr/>
      </dsp:nvSpPr>
      <dsp:spPr>
        <a:xfrm>
          <a:off x="3135757" y="694768"/>
          <a:ext cx="4604752" cy="4604752"/>
        </a:xfrm>
        <a:prstGeom prst="blockArc">
          <a:avLst>
            <a:gd name="adj1" fmla="val 19800000"/>
            <a:gd name="adj2" fmla="val 1800000"/>
            <a:gd name="adj3" fmla="val 4527"/>
          </a:avLst>
        </a:prstGeom>
        <a:gradFill rotWithShape="0">
          <a:gsLst>
            <a:gs pos="100000">
              <a:srgbClr val="FFC00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5829E3C-512E-A74D-B932-EE6171C8AF59}">
      <dsp:nvSpPr>
        <dsp:cNvPr id="0" name=""/>
        <dsp:cNvSpPr/>
      </dsp:nvSpPr>
      <dsp:spPr>
        <a:xfrm>
          <a:off x="3135757" y="694768"/>
          <a:ext cx="4604752" cy="4604752"/>
        </a:xfrm>
        <a:prstGeom prst="blockArc">
          <a:avLst>
            <a:gd name="adj1" fmla="val 16200000"/>
            <a:gd name="adj2" fmla="val 19800000"/>
            <a:gd name="adj3" fmla="val 452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6994162-762F-F647-8ED7-5F8689027AF4}">
      <dsp:nvSpPr>
        <dsp:cNvPr id="0" name=""/>
        <dsp:cNvSpPr/>
      </dsp:nvSpPr>
      <dsp:spPr>
        <a:xfrm>
          <a:off x="4404158" y="1963168"/>
          <a:ext cx="2067951" cy="2067951"/>
        </a:xfrm>
        <a:prstGeom prst="ellipse">
          <a:avLst/>
        </a:prstGeom>
        <a:solidFill>
          <a:schemeClr val="accent1">
            <a:lumMod val="60000"/>
            <a:lumOff val="4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Empowering Consumers</a:t>
          </a:r>
        </a:p>
      </dsp:txBody>
      <dsp:txXfrm>
        <a:off x="4707002" y="2266012"/>
        <a:ext cx="1462263" cy="1462263"/>
      </dsp:txXfrm>
    </dsp:sp>
    <dsp:sp modelId="{2482659B-047B-0844-B6CC-E837CE1195D2}">
      <dsp:nvSpPr>
        <dsp:cNvPr id="0" name=""/>
        <dsp:cNvSpPr/>
      </dsp:nvSpPr>
      <dsp:spPr>
        <a:xfrm>
          <a:off x="4714350" y="23097"/>
          <a:ext cx="1447566" cy="1447566"/>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Set Short Specific goals</a:t>
          </a:r>
        </a:p>
      </dsp:txBody>
      <dsp:txXfrm>
        <a:off x="4926341" y="235088"/>
        <a:ext cx="1023584" cy="1023584"/>
      </dsp:txXfrm>
    </dsp:sp>
    <dsp:sp modelId="{BC9DF9C0-E5B4-C849-8AD3-7E9076AE6471}">
      <dsp:nvSpPr>
        <dsp:cNvPr id="0" name=""/>
        <dsp:cNvSpPr/>
      </dsp:nvSpPr>
      <dsp:spPr>
        <a:xfrm>
          <a:off x="6663136" y="1148229"/>
          <a:ext cx="1447566" cy="1447566"/>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Find a support system that encourages you</a:t>
          </a:r>
        </a:p>
      </dsp:txBody>
      <dsp:txXfrm>
        <a:off x="6875127" y="1360220"/>
        <a:ext cx="1023584" cy="1023584"/>
      </dsp:txXfrm>
    </dsp:sp>
    <dsp:sp modelId="{623E4E94-3E55-3544-93F8-08F9CDFAB333}">
      <dsp:nvSpPr>
        <dsp:cNvPr id="0" name=""/>
        <dsp:cNvSpPr/>
      </dsp:nvSpPr>
      <dsp:spPr>
        <a:xfrm>
          <a:off x="6624030" y="3380738"/>
          <a:ext cx="1525778" cy="1483074"/>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Understand your strengths and limitations</a:t>
          </a:r>
        </a:p>
      </dsp:txBody>
      <dsp:txXfrm>
        <a:off x="6847475" y="3597929"/>
        <a:ext cx="1078888" cy="1048692"/>
      </dsp:txXfrm>
    </dsp:sp>
    <dsp:sp modelId="{D6AABB51-53B9-8C4B-890B-5DBE2A22D6D7}">
      <dsp:nvSpPr>
        <dsp:cNvPr id="0" name=""/>
        <dsp:cNvSpPr/>
      </dsp:nvSpPr>
      <dsp:spPr>
        <a:xfrm>
          <a:off x="4683269" y="4590786"/>
          <a:ext cx="1509695" cy="1359438"/>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Persevere when confronted with barriers</a:t>
          </a:r>
        </a:p>
      </dsp:txBody>
      <dsp:txXfrm>
        <a:off x="4904359" y="4789871"/>
        <a:ext cx="1067515" cy="961268"/>
      </dsp:txXfrm>
    </dsp:sp>
    <dsp:sp modelId="{DF3F7BB5-EC76-A640-9841-F2436313B1AB}">
      <dsp:nvSpPr>
        <dsp:cNvPr id="0" name=""/>
        <dsp:cNvSpPr/>
      </dsp:nvSpPr>
      <dsp:spPr>
        <a:xfrm>
          <a:off x="2765565" y="3398493"/>
          <a:ext cx="1447566" cy="1447566"/>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Find a way to track your progress</a:t>
          </a:r>
        </a:p>
      </dsp:txBody>
      <dsp:txXfrm>
        <a:off x="2977556" y="3610484"/>
        <a:ext cx="1023584" cy="1023584"/>
      </dsp:txXfrm>
    </dsp:sp>
    <dsp:sp modelId="{1EF381DB-88BF-244F-B6C1-00537CB8BB15}">
      <dsp:nvSpPr>
        <dsp:cNvPr id="0" name=""/>
        <dsp:cNvSpPr/>
      </dsp:nvSpPr>
      <dsp:spPr>
        <a:xfrm>
          <a:off x="2765565" y="1148229"/>
          <a:ext cx="1447566" cy="1447566"/>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Try other solutions</a:t>
          </a:r>
        </a:p>
      </dsp:txBody>
      <dsp:txXfrm>
        <a:off x="2977556" y="1360220"/>
        <a:ext cx="1023584" cy="10235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4741"/>
            <a:ext cx="2971800" cy="458788"/>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B209E-1D8C-904E-80E2-7421BC7D7887}" type="slidenum">
              <a:rPr lang="en-US" smtClean="0"/>
              <a:t>‹#›</a:t>
            </a:fld>
            <a:endParaRPr lang="en-US"/>
          </a:p>
        </p:txBody>
      </p:sp>
    </p:spTree>
    <p:extLst>
      <p:ext uri="{BB962C8B-B14F-4D97-AF65-F5344CB8AC3E}">
        <p14:creationId xmlns:p14="http://schemas.microsoft.com/office/powerpoint/2010/main" val="56892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B209E-1D8C-904E-80E2-7421BC7D7887}" type="slidenum">
              <a:rPr lang="en-US" smtClean="0"/>
              <a:t>5</a:t>
            </a:fld>
            <a:endParaRPr lang="en-US"/>
          </a:p>
        </p:txBody>
      </p:sp>
    </p:spTree>
    <p:extLst>
      <p:ext uri="{BB962C8B-B14F-4D97-AF65-F5344CB8AC3E}">
        <p14:creationId xmlns:p14="http://schemas.microsoft.com/office/powerpoint/2010/main" val="153056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SMART goal worksheet here</a:t>
            </a:r>
          </a:p>
        </p:txBody>
      </p:sp>
      <p:sp>
        <p:nvSpPr>
          <p:cNvPr id="4" name="Slide Number Placeholder 3"/>
          <p:cNvSpPr>
            <a:spLocks noGrp="1"/>
          </p:cNvSpPr>
          <p:nvPr>
            <p:ph type="sldNum" sz="quarter" idx="10"/>
          </p:nvPr>
        </p:nvSpPr>
        <p:spPr/>
        <p:txBody>
          <a:bodyPr/>
          <a:lstStyle/>
          <a:p>
            <a:fld id="{ED4B209E-1D8C-904E-80E2-7421BC7D7887}" type="slidenum">
              <a:rPr lang="en-US" smtClean="0"/>
              <a:t>10</a:t>
            </a:fld>
            <a:endParaRPr lang="en-US"/>
          </a:p>
        </p:txBody>
      </p:sp>
    </p:spTree>
    <p:extLst>
      <p:ext uri="{BB962C8B-B14F-4D97-AF65-F5344CB8AC3E}">
        <p14:creationId xmlns:p14="http://schemas.microsoft.com/office/powerpoint/2010/main" val="254437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a:t>
            </a:r>
            <a:r>
              <a:rPr lang="en-US" baseline="0" dirty="0"/>
              <a:t> this -- ins</a:t>
            </a:r>
            <a:r>
              <a:rPr lang="en-US" dirty="0"/>
              <a:t>ert goal tracking worksheet here</a:t>
            </a:r>
          </a:p>
        </p:txBody>
      </p:sp>
      <p:sp>
        <p:nvSpPr>
          <p:cNvPr id="4" name="Slide Number Placeholder 3"/>
          <p:cNvSpPr>
            <a:spLocks noGrp="1"/>
          </p:cNvSpPr>
          <p:nvPr>
            <p:ph type="sldNum" sz="quarter" idx="10"/>
          </p:nvPr>
        </p:nvSpPr>
        <p:spPr/>
        <p:txBody>
          <a:bodyPr/>
          <a:lstStyle/>
          <a:p>
            <a:fld id="{ED4B209E-1D8C-904E-80E2-7421BC7D7887}" type="slidenum">
              <a:rPr lang="en-US" smtClean="0"/>
              <a:t>12</a:t>
            </a:fld>
            <a:endParaRPr lang="en-US"/>
          </a:p>
        </p:txBody>
      </p:sp>
    </p:spTree>
    <p:extLst>
      <p:ext uri="{BB962C8B-B14F-4D97-AF65-F5344CB8AC3E}">
        <p14:creationId xmlns:p14="http://schemas.microsoft.com/office/powerpoint/2010/main" val="3869679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mention the GAS?</a:t>
            </a:r>
          </a:p>
        </p:txBody>
      </p:sp>
      <p:sp>
        <p:nvSpPr>
          <p:cNvPr id="4" name="Slide Number Placeholder 3"/>
          <p:cNvSpPr>
            <a:spLocks noGrp="1"/>
          </p:cNvSpPr>
          <p:nvPr>
            <p:ph type="sldNum" sz="quarter" idx="10"/>
          </p:nvPr>
        </p:nvSpPr>
        <p:spPr/>
        <p:txBody>
          <a:bodyPr/>
          <a:lstStyle/>
          <a:p>
            <a:fld id="{ED4B209E-1D8C-904E-80E2-7421BC7D7887}" type="slidenum">
              <a:rPr lang="en-US" smtClean="0"/>
              <a:t>13</a:t>
            </a:fld>
            <a:endParaRPr lang="en-US"/>
          </a:p>
        </p:txBody>
      </p:sp>
    </p:spTree>
    <p:extLst>
      <p:ext uri="{BB962C8B-B14F-4D97-AF65-F5344CB8AC3E}">
        <p14:creationId xmlns:p14="http://schemas.microsoft.com/office/powerpoint/2010/main" val="215579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B209E-1D8C-904E-80E2-7421BC7D7887}" type="slidenum">
              <a:rPr lang="en-US" smtClean="0"/>
              <a:t>14</a:t>
            </a:fld>
            <a:endParaRPr lang="en-US"/>
          </a:p>
        </p:txBody>
      </p:sp>
    </p:spTree>
    <p:extLst>
      <p:ext uri="{BB962C8B-B14F-4D97-AF65-F5344CB8AC3E}">
        <p14:creationId xmlns:p14="http://schemas.microsoft.com/office/powerpoint/2010/main" val="201453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B209E-1D8C-904E-80E2-7421BC7D7887}" type="slidenum">
              <a:rPr lang="en-US" smtClean="0"/>
              <a:t>19</a:t>
            </a:fld>
            <a:endParaRPr lang="en-US"/>
          </a:p>
        </p:txBody>
      </p:sp>
    </p:spTree>
    <p:extLst>
      <p:ext uri="{BB962C8B-B14F-4D97-AF65-F5344CB8AC3E}">
        <p14:creationId xmlns:p14="http://schemas.microsoft.com/office/powerpoint/2010/main" val="549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4B209E-1D8C-904E-80E2-7421BC7D7887}" type="slidenum">
              <a:rPr lang="en-US" smtClean="0"/>
              <a:t>20</a:t>
            </a:fld>
            <a:endParaRPr lang="en-US"/>
          </a:p>
        </p:txBody>
      </p:sp>
    </p:spTree>
    <p:extLst>
      <p:ext uri="{BB962C8B-B14F-4D97-AF65-F5344CB8AC3E}">
        <p14:creationId xmlns:p14="http://schemas.microsoft.com/office/powerpoint/2010/main" val="1718862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5" y="770469"/>
            <a:ext cx="10782300" cy="1614951"/>
          </a:xfrm>
        </p:spPr>
        <p:txBody>
          <a:bodyPr anchor="b">
            <a:noAutofit/>
          </a:bodyPr>
          <a:lstStyle>
            <a:lvl1pPr algn="l">
              <a:lnSpc>
                <a:spcPct val="80000"/>
              </a:lnSpc>
              <a:defRPr sz="5400" spc="-90" baseline="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603505" y="2598793"/>
            <a:ext cx="9228201" cy="1874520"/>
          </a:xfrm>
        </p:spPr>
        <p:txBody>
          <a:bodyPr>
            <a:normAutofit/>
          </a:bodyPr>
          <a:lstStyle>
            <a:lvl1pPr marL="0" indent="0" algn="l">
              <a:buNone/>
              <a:defRPr sz="3200">
                <a:solidFill>
                  <a:srgbClr val="002060"/>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863" y="4520589"/>
            <a:ext cx="3078155" cy="15674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771526" y="714377"/>
            <a:ext cx="7734300" cy="5400675"/>
          </a:xfrm>
        </p:spPr>
        <p:txBody>
          <a:bodyPr vert="eaVert"/>
          <a:lstStyle>
            <a:lvl1pPr>
              <a:defRPr/>
            </a:lvl1pPr>
          </a:lstStyle>
          <a:p>
            <a:pPr lvl="0"/>
            <a:r>
              <a:rPr lang="en-US"/>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BB856123-F83B-CE40-B0EB-0A0ECD8FAF46}" type="datetimeFigureOut">
              <a:rPr lang="en-US" smtClean="0"/>
              <a:t>4/27/2021</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5C2DCB5-05E1-E245-BAF0-CA04CAD0DDC9}" type="slidenum">
              <a:rPr lang="en-US" smtClean="0"/>
              <a:t>‹#›</a:t>
            </a:fld>
            <a:endParaRPr lang="en-US"/>
          </a:p>
        </p:txBody>
      </p:sp>
    </p:spTree>
    <p:extLst>
      <p:ext uri="{BB962C8B-B14F-4D97-AF65-F5344CB8AC3E}">
        <p14:creationId xmlns:p14="http://schemas.microsoft.com/office/powerpoint/2010/main" val="92173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vl1pPr>
            <a:lvl8pPr marL="1371450" indent="-342900">
              <a:buFont typeface="Arial" panose="020B0604020202020204" pitchFamily="34" charset="0"/>
              <a:buChar char="•"/>
              <a:defRPr sz="2400"/>
            </a:lvl8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676656"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011331"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hasCustomPrompt="1"/>
          </p:nvPr>
        </p:nvSpPr>
        <p:spPr>
          <a:xfrm>
            <a:off x="676656" y="2753084"/>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hasCustomPrompt="1"/>
          </p:nvPr>
        </p:nvSpPr>
        <p:spPr>
          <a:xfrm>
            <a:off x="6007608" y="2750990"/>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762000" y="762000"/>
            <a:ext cx="6096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7" name="Slide Number Placeholder 6"/>
          <p:cNvSpPr>
            <a:spLocks noGrp="1"/>
          </p:cNvSpPr>
          <p:nvPr>
            <p:ph type="sldNum" sz="quarter" idx="12"/>
          </p:nvPr>
        </p:nvSpPr>
        <p:spPr>
          <a:xfrm>
            <a:off x="8763927" y="5876414"/>
            <a:ext cx="2926080" cy="764635"/>
          </a:xfrm>
          <a:prstGeom prst="rect">
            <a:avLst/>
          </a:prstGeom>
        </p:spPr>
        <p:txBody>
          <a:bodyPr/>
          <a:lstStyle>
            <a:lvl1pPr>
              <a:defRPr>
                <a:solidFill>
                  <a:srgbClr val="FFFFFF">
                    <a:alpha val="20000"/>
                  </a:srgbClr>
                </a:solidFill>
              </a:defRPr>
            </a:lvl1pPr>
          </a:lstStyle>
          <a:p>
            <a:fld id="{65C2DCB5-05E1-E245-BAF0-CA04CAD0DD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4855960"/>
            <a:ext cx="10780776" cy="613283"/>
          </a:xfrm>
        </p:spPr>
        <p:txBody>
          <a:bodyPr anchor="b">
            <a:normAutofit/>
          </a:bodyPr>
          <a:lstStyle>
            <a:lvl1pPr>
              <a:defRPr sz="3200" b="0">
                <a:solidFill>
                  <a:srgbClr val="002060"/>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76656" y="5558041"/>
            <a:ext cx="9229344" cy="533400"/>
          </a:xfrm>
        </p:spPr>
        <p:txBody>
          <a:bodyPr>
            <a:normAutofit/>
          </a:bodyPr>
          <a:lstStyle>
            <a:lvl1pPr marL="0" indent="0">
              <a:lnSpc>
                <a:spcPct val="90000"/>
              </a:lnSpc>
              <a:buNone/>
              <a:defRPr sz="1800">
                <a:solidFill>
                  <a:srgbClr val="00206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4"/>
            <a:ext cx="10772775" cy="1512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7226" y="2127739"/>
            <a:ext cx="10772775" cy="3650127"/>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p:nvSpPr>
        <p:spPr>
          <a:xfrm>
            <a:off x="0" y="6581002"/>
            <a:ext cx="12192000" cy="276999"/>
          </a:xfrm>
          <a:prstGeom prst="rect">
            <a:avLst/>
          </a:prstGeom>
          <a:solidFill>
            <a:srgbClr val="006F51"/>
          </a:solidFill>
        </p:spPr>
        <p:txBody>
          <a:bodyPr wrap="square">
            <a:spAutoFit/>
          </a:bodyPr>
          <a:lstStyle/>
          <a:p>
            <a:pPr marL="228600" indent="0" algn="l"/>
            <a:r>
              <a:rPr lang="en-US" sz="1200" dirty="0">
                <a:solidFill>
                  <a:schemeClr val="bg1"/>
                </a:solidFill>
              </a:rPr>
              <a:t>Research &amp; Training Center on Community Living</a:t>
            </a:r>
          </a:p>
        </p:txBody>
      </p:sp>
    </p:spTree>
    <p:extLst>
      <p:ext uri="{BB962C8B-B14F-4D97-AF65-F5344CB8AC3E}">
        <p14:creationId xmlns:p14="http://schemas.microsoft.com/office/powerpoint/2010/main" val="213654999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685800" rtl="0" eaLnBrk="1" latinLnBrk="0" hangingPunct="1">
        <a:lnSpc>
          <a:spcPct val="85000"/>
        </a:lnSpc>
        <a:spcBef>
          <a:spcPct val="0"/>
        </a:spcBef>
        <a:buNone/>
        <a:defRPr sz="4400" kern="1200" spc="-90" baseline="0">
          <a:solidFill>
            <a:srgbClr val="002060"/>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a:defRPr sz="3600" kern="1200">
          <a:solidFill>
            <a:srgbClr val="002060"/>
          </a:solidFill>
          <a:latin typeface="+mn-lt"/>
          <a:ea typeface="+mn-ea"/>
          <a:cs typeface="+mn-cs"/>
        </a:defRPr>
      </a:lvl1pPr>
      <a:lvl2pPr marL="511969" indent="-257175" algn="l" defTabSz="685800" rtl="0" eaLnBrk="1" latinLnBrk="0" hangingPunct="1">
        <a:lnSpc>
          <a:spcPct val="85000"/>
        </a:lnSpc>
        <a:spcBef>
          <a:spcPts val="450"/>
        </a:spcBef>
        <a:buFont typeface="Calibri Light" panose="020F0302020204030204" pitchFamily="34" charset="0"/>
        <a:buChar char="̶"/>
        <a:defRPr sz="2800" kern="1200">
          <a:solidFill>
            <a:srgbClr val="002060"/>
          </a:solidFill>
          <a:latin typeface="+mn-lt"/>
          <a:ea typeface="+mn-ea"/>
          <a:cs typeface="+mn-cs"/>
        </a:defRPr>
      </a:lvl2pPr>
      <a:lvl3pPr marL="729854" indent="-173831" algn="l" defTabSz="685800" rtl="0" eaLnBrk="1" latinLnBrk="0" hangingPunct="1">
        <a:lnSpc>
          <a:spcPct val="85000"/>
        </a:lnSpc>
        <a:spcBef>
          <a:spcPts val="450"/>
        </a:spcBef>
        <a:buFont typeface="Courier New" panose="02070309020205020404" pitchFamily="49" charset="0"/>
        <a:buChar char="o"/>
        <a:tabLst>
          <a:tab pos="729854" algn="l"/>
        </a:tabLst>
        <a:defRPr sz="2800" i="1" kern="1200">
          <a:solidFill>
            <a:srgbClr val="002060"/>
          </a:solidFill>
          <a:latin typeface="+mn-lt"/>
          <a:ea typeface="+mn-ea"/>
          <a:cs typeface="+mn-cs"/>
        </a:defRPr>
      </a:lvl3pPr>
      <a:lvl4pPr marL="1066800" indent="-294085" algn="l" defTabSz="685800" rtl="0" eaLnBrk="1" latinLnBrk="0" hangingPunct="1">
        <a:lnSpc>
          <a:spcPct val="85000"/>
        </a:lnSpc>
        <a:spcBef>
          <a:spcPts val="450"/>
        </a:spcBef>
        <a:buFont typeface="Wingdings" panose="05000000000000000000" pitchFamily="2" charset="2"/>
        <a:buChar char="Ø"/>
        <a:defRPr sz="2800" kern="1200">
          <a:solidFill>
            <a:srgbClr val="002060"/>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rgbClr val="002060"/>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6864" y="1327664"/>
            <a:ext cx="8818272" cy="1446663"/>
          </a:xfrm>
        </p:spPr>
        <p:txBody>
          <a:bodyPr/>
          <a:lstStyle/>
          <a:p>
            <a:pPr algn="ctr"/>
            <a:r>
              <a:rPr lang="en-US" sz="4400" dirty="0">
                <a:solidFill>
                  <a:schemeClr val="tx1"/>
                </a:solidFill>
              </a:rPr>
              <a:t>Module 4</a:t>
            </a:r>
            <a:br>
              <a:rPr lang="en-US" sz="4400" dirty="0">
                <a:solidFill>
                  <a:schemeClr val="tx1"/>
                </a:solidFill>
              </a:rPr>
            </a:br>
            <a:r>
              <a:rPr lang="en-US" sz="4400" dirty="0">
                <a:solidFill>
                  <a:schemeClr val="tx1"/>
                </a:solidFill>
              </a:rPr>
              <a:t>HAIL Practice</a:t>
            </a:r>
          </a:p>
        </p:txBody>
      </p:sp>
      <p:sp>
        <p:nvSpPr>
          <p:cNvPr id="3" name="TextBox 2"/>
          <p:cNvSpPr txBox="1"/>
          <p:nvPr/>
        </p:nvSpPr>
        <p:spPr>
          <a:xfrm>
            <a:off x="836451" y="3256913"/>
            <a:ext cx="10041916" cy="1077218"/>
          </a:xfrm>
          <a:prstGeom prst="rect">
            <a:avLst/>
          </a:prstGeom>
          <a:noFill/>
        </p:spPr>
        <p:txBody>
          <a:bodyPr wrap="none" rtlCol="0">
            <a:spAutoFit/>
          </a:bodyPr>
          <a:lstStyle/>
          <a:p>
            <a:pPr algn="ctr"/>
            <a:r>
              <a:rPr lang="en-US" sz="3200" dirty="0"/>
              <a:t>This module provides practice examples of the HAIL Process</a:t>
            </a:r>
          </a:p>
          <a:p>
            <a:pPr algn="ctr"/>
            <a:r>
              <a:rPr lang="en-US" sz="3200" dirty="0"/>
              <a:t>to set and achieve short term health goals</a:t>
            </a:r>
          </a:p>
        </p:txBody>
      </p:sp>
      <p:pic>
        <p:nvPicPr>
          <p:cNvPr id="5" name="Picture 4" descr="The University of Kansas. KU. Health Access for Independent Living (HAI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15"/>
            <a:ext cx="12192000" cy="1624449"/>
          </a:xfrm>
          <a:prstGeom prst="rect">
            <a:avLst/>
          </a:prstGeom>
        </p:spPr>
      </p:pic>
    </p:spTree>
    <p:extLst>
      <p:ext uri="{BB962C8B-B14F-4D97-AF65-F5344CB8AC3E}">
        <p14:creationId xmlns:p14="http://schemas.microsoft.com/office/powerpoint/2010/main" val="201276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txBox="1">
            <a:spLocks noGrp="1"/>
          </p:cNvSpPr>
          <p:nvPr>
            <p:ph type="title" idx="4294967295"/>
          </p:nvPr>
        </p:nvSpPr>
        <p:spPr>
          <a:xfrm>
            <a:off x="2250454" y="25785"/>
            <a:ext cx="784888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4: Outline a Plan of Action</a:t>
            </a:r>
          </a:p>
        </p:txBody>
      </p:sp>
      <p:sp>
        <p:nvSpPr>
          <p:cNvPr id="4" name="Triangle 3"/>
          <p:cNvSpPr/>
          <p:nvPr/>
        </p:nvSpPr>
        <p:spPr>
          <a:xfrm>
            <a:off x="4508609" y="846289"/>
            <a:ext cx="3902772" cy="2232170"/>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 </a:t>
            </a:r>
            <a:r>
              <a:rPr lang="en-US" dirty="0">
                <a:solidFill>
                  <a:schemeClr val="tx1"/>
                </a:solidFill>
              </a:rPr>
              <a:t>asks consumer to outline a plan of action</a:t>
            </a:r>
          </a:p>
        </p:txBody>
      </p:sp>
      <p:sp>
        <p:nvSpPr>
          <p:cNvPr id="8" name="Rectangle 7"/>
          <p:cNvSpPr/>
          <p:nvPr/>
        </p:nvSpPr>
        <p:spPr>
          <a:xfrm>
            <a:off x="8680174" y="1354867"/>
            <a:ext cx="2467777" cy="17235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1" dirty="0">
              <a:solidFill>
                <a:schemeClr val="tx1"/>
              </a:solidFill>
            </a:endParaRPr>
          </a:p>
          <a:p>
            <a:pPr lvl="0" algn="ctr"/>
            <a:r>
              <a:rPr lang="en-US" b="1" dirty="0">
                <a:solidFill>
                  <a:schemeClr val="tx1"/>
                </a:solidFill>
              </a:rPr>
              <a:t>Back Up plan</a:t>
            </a:r>
          </a:p>
          <a:p>
            <a:pPr marL="285750" indent="-285750">
              <a:buFont typeface="Arial" charset="0"/>
              <a:buChar char="•"/>
            </a:pPr>
            <a:r>
              <a:rPr lang="en-US" i="1" dirty="0">
                <a:solidFill>
                  <a:schemeClr val="tx1"/>
                </a:solidFill>
              </a:rPr>
              <a:t>What obstacles do I envision in achieving my action plan ?</a:t>
            </a:r>
          </a:p>
          <a:p>
            <a:pPr marL="285750" indent="-285750">
              <a:buFont typeface="Arial" charset="0"/>
              <a:buChar char="•"/>
            </a:pPr>
            <a:r>
              <a:rPr lang="en-US" i="1" dirty="0">
                <a:solidFill>
                  <a:schemeClr val="tx1"/>
                </a:solidFill>
              </a:rPr>
              <a:t>How will I overcome the obstacle?</a:t>
            </a:r>
          </a:p>
          <a:p>
            <a:pPr lvl="0" algn="ctr"/>
            <a:endParaRPr lang="en-US" b="1" dirty="0">
              <a:solidFill>
                <a:schemeClr val="tx1"/>
              </a:solidFill>
            </a:endParaRPr>
          </a:p>
        </p:txBody>
      </p:sp>
      <p:sp>
        <p:nvSpPr>
          <p:cNvPr id="12" name="Rectangle 11"/>
          <p:cNvSpPr/>
          <p:nvPr/>
        </p:nvSpPr>
        <p:spPr>
          <a:xfrm>
            <a:off x="1315250" y="1354868"/>
            <a:ext cx="2511569" cy="17235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Action Plan</a:t>
            </a:r>
          </a:p>
          <a:p>
            <a:pPr algn="ctr"/>
            <a:r>
              <a:rPr lang="en-US" i="1" dirty="0">
                <a:solidFill>
                  <a:schemeClr val="tx1"/>
                </a:solidFill>
              </a:rPr>
              <a:t>What do I need to do to achieve my process goal?</a:t>
            </a: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6320720" y="3358412"/>
            <a:ext cx="21760" cy="99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18236" y="4528456"/>
            <a:ext cx="3026729" cy="14498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charset="0"/>
              <a:buChar char="•"/>
            </a:pPr>
            <a:r>
              <a:rPr lang="en-US" dirty="0">
                <a:solidFill>
                  <a:schemeClr val="tx1"/>
                </a:solidFill>
              </a:rPr>
              <a:t>Convert your goals into doable actions</a:t>
            </a:r>
          </a:p>
          <a:p>
            <a:pPr marL="285750" lvl="0" indent="-285750">
              <a:buFont typeface="Arial" charset="0"/>
              <a:buChar char="•"/>
            </a:pPr>
            <a:r>
              <a:rPr lang="en-US" dirty="0">
                <a:solidFill>
                  <a:schemeClr val="tx1"/>
                </a:solidFill>
              </a:rPr>
              <a:t>Think about obstacles you might face</a:t>
            </a:r>
          </a:p>
        </p:txBody>
      </p:sp>
      <p:sp>
        <p:nvSpPr>
          <p:cNvPr id="7" name="Triangle 6" descr="yellow triangle"/>
          <p:cNvSpPr/>
          <p:nvPr/>
        </p:nvSpPr>
        <p:spPr>
          <a:xfrm>
            <a:off x="765228" y="4909065"/>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844741" y="5710822"/>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15250" y="4957177"/>
            <a:ext cx="1789914" cy="369332"/>
          </a:xfrm>
          <a:prstGeom prst="rect">
            <a:avLst/>
          </a:prstGeom>
          <a:noFill/>
        </p:spPr>
        <p:txBody>
          <a:bodyPr wrap="none" rtlCol="0">
            <a:spAutoFit/>
          </a:bodyPr>
          <a:lstStyle/>
          <a:p>
            <a:r>
              <a:rPr lang="en-US" b="1" dirty="0"/>
              <a:t>ILS responsibility</a:t>
            </a:r>
          </a:p>
        </p:txBody>
      </p:sp>
      <p:sp>
        <p:nvSpPr>
          <p:cNvPr id="14" name="TextBox 13"/>
          <p:cNvSpPr txBox="1"/>
          <p:nvPr/>
        </p:nvSpPr>
        <p:spPr>
          <a:xfrm>
            <a:off x="1323828" y="5710822"/>
            <a:ext cx="2490425" cy="369332"/>
          </a:xfrm>
          <a:prstGeom prst="rect">
            <a:avLst/>
          </a:prstGeom>
          <a:noFill/>
        </p:spPr>
        <p:txBody>
          <a:bodyPr wrap="none" rtlCol="0">
            <a:spAutoFit/>
          </a:bodyPr>
          <a:lstStyle/>
          <a:p>
            <a:r>
              <a:rPr lang="en-US" b="1" dirty="0"/>
              <a:t>Consumer responsibility</a:t>
            </a:r>
          </a:p>
        </p:txBody>
      </p:sp>
      <p:cxnSp>
        <p:nvCxnSpPr>
          <p:cNvPr id="22" name="Straight Arrow Connector 21">
            <a:extLst>
              <a:ext uri="{C183D7F6-B498-43B3-948B-1728B52AA6E4}">
                <adec:decorative xmlns:adec="http://schemas.microsoft.com/office/drawing/2017/decorative" val="1"/>
              </a:ext>
            </a:extLst>
          </p:cNvPr>
          <p:cNvCxnSpPr/>
          <p:nvPr/>
        </p:nvCxnSpPr>
        <p:spPr>
          <a:xfrm flipV="1">
            <a:off x="3961470" y="2042013"/>
            <a:ext cx="1094278" cy="312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p:nvPr/>
        </p:nvCxnSpPr>
        <p:spPr>
          <a:xfrm flipV="1">
            <a:off x="7602485" y="1962374"/>
            <a:ext cx="882571" cy="1675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07005" y="3626503"/>
            <a:ext cx="1069075" cy="461665"/>
          </a:xfrm>
          <a:prstGeom prst="rect">
            <a:avLst/>
          </a:prstGeom>
          <a:noFill/>
        </p:spPr>
        <p:txBody>
          <a:bodyPr wrap="none" rtlCol="0">
            <a:spAutoFit/>
          </a:bodyPr>
          <a:lstStyle/>
          <a:p>
            <a:r>
              <a:rPr lang="en-US" sz="2400" b="1" dirty="0"/>
              <a:t>Think!</a:t>
            </a:r>
          </a:p>
        </p:txBody>
      </p:sp>
      <p:pic>
        <p:nvPicPr>
          <p:cNvPr id="2" name="Picture 1" descr="man with chin in hand. thought bubble with question mark. "/>
          <p:cNvPicPr>
            <a:picLocks noChangeAspect="1"/>
          </p:cNvPicPr>
          <p:nvPr/>
        </p:nvPicPr>
        <p:blipFill>
          <a:blip r:embed="rId3"/>
          <a:stretch>
            <a:fillRect/>
          </a:stretch>
        </p:blipFill>
        <p:spPr>
          <a:xfrm>
            <a:off x="6459995" y="3138227"/>
            <a:ext cx="1372602" cy="1330460"/>
          </a:xfrm>
          <a:prstGeom prst="rect">
            <a:avLst/>
          </a:prstGeom>
        </p:spPr>
      </p:pic>
    </p:spTree>
    <p:extLst>
      <p:ext uri="{BB962C8B-B14F-4D97-AF65-F5344CB8AC3E}">
        <p14:creationId xmlns:p14="http://schemas.microsoft.com/office/powerpoint/2010/main" val="187888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0356" y="607833"/>
            <a:ext cx="11125200" cy="1295400"/>
          </a:xfrm>
        </p:spPr>
        <p:txBody>
          <a:bodyPr>
            <a:normAutofit/>
          </a:bodyPr>
          <a:lstStyle/>
          <a:p>
            <a:pPr algn="l"/>
            <a:r>
              <a:rPr lang="en-US" sz="2800" dirty="0">
                <a:solidFill>
                  <a:schemeClr val="tx1"/>
                </a:solidFill>
              </a:rPr>
              <a:t>The ILS helps Mario devise an activity plan for him to achieve his goal. The ILS also helps Mario anticipate barriers that might prevent him from pursuing his plan.</a:t>
            </a:r>
          </a:p>
        </p:txBody>
      </p:sp>
      <p:sp>
        <p:nvSpPr>
          <p:cNvPr id="3" name="Text Placeholder 2"/>
          <p:cNvSpPr>
            <a:spLocks noGrp="1"/>
          </p:cNvSpPr>
          <p:nvPr>
            <p:ph type="body" idx="4294967295"/>
          </p:nvPr>
        </p:nvSpPr>
        <p:spPr>
          <a:xfrm>
            <a:off x="79046" y="2173514"/>
            <a:ext cx="4953000" cy="4083050"/>
          </a:xfrm>
          <a:ln>
            <a:solidFill>
              <a:schemeClr val="tx1"/>
            </a:solidFill>
          </a:ln>
        </p:spPr>
        <p:txBody>
          <a:bodyPr>
            <a:normAutofit lnSpcReduction="10000"/>
          </a:bodyPr>
          <a:lstStyle/>
          <a:p>
            <a:pPr marL="0" indent="0" algn="ctr">
              <a:buNone/>
            </a:pPr>
            <a:r>
              <a:rPr lang="en-US" sz="2800" b="1" dirty="0">
                <a:solidFill>
                  <a:schemeClr val="tx1"/>
                </a:solidFill>
              </a:rPr>
              <a:t>Action Plan</a:t>
            </a:r>
          </a:p>
          <a:p>
            <a:pPr marL="0" indent="0" algn="ctr">
              <a:buNone/>
            </a:pPr>
            <a:endParaRPr lang="en-US" sz="2800" b="1" dirty="0">
              <a:solidFill>
                <a:schemeClr val="tx1"/>
              </a:solidFill>
            </a:endParaRPr>
          </a:p>
          <a:p>
            <a:pPr marL="0" indent="0">
              <a:buNone/>
            </a:pPr>
            <a:r>
              <a:rPr lang="en-US" sz="2800" i="1" dirty="0">
                <a:solidFill>
                  <a:schemeClr val="tx1"/>
                </a:solidFill>
              </a:rPr>
              <a:t>What do I need to do to achieve my goal?</a:t>
            </a:r>
          </a:p>
          <a:p>
            <a:pPr marL="0" indent="0">
              <a:buNone/>
            </a:pPr>
            <a:endParaRPr lang="en-US" sz="2800" i="1" dirty="0">
              <a:solidFill>
                <a:schemeClr val="tx1"/>
              </a:solidFill>
            </a:endParaRPr>
          </a:p>
          <a:p>
            <a:pPr algn="ctr">
              <a:buClr>
                <a:schemeClr val="tx1"/>
              </a:buClr>
            </a:pPr>
            <a:r>
              <a:rPr lang="en-US" sz="2800" b="1" i="1" dirty="0">
                <a:solidFill>
                  <a:schemeClr val="tx1"/>
                </a:solidFill>
              </a:rPr>
              <a:t>I will replace sugared drinks with water on all days of the week </a:t>
            </a:r>
            <a:r>
              <a:rPr lang="en-US" sz="2800" b="1" i="1" u="sng" dirty="0">
                <a:solidFill>
                  <a:schemeClr val="tx1"/>
                </a:solidFill>
              </a:rPr>
              <a:t>except</a:t>
            </a:r>
            <a:r>
              <a:rPr lang="en-US" sz="2800" b="1" i="1" dirty="0">
                <a:solidFill>
                  <a:schemeClr val="tx1"/>
                </a:solidFill>
              </a:rPr>
              <a:t> for one bottle each on Wednesdays and Sundays, the days I go bowling. </a:t>
            </a:r>
          </a:p>
          <a:p>
            <a:pPr marL="0" indent="0">
              <a:buNone/>
            </a:pPr>
            <a:endParaRPr lang="en-US" i="1" dirty="0"/>
          </a:p>
          <a:p>
            <a:pPr marL="0" indent="0">
              <a:buNone/>
            </a:pPr>
            <a:endParaRPr lang="en-US" b="1" i="1" dirty="0">
              <a:solidFill>
                <a:schemeClr val="tx1"/>
              </a:solidFill>
            </a:endParaRPr>
          </a:p>
        </p:txBody>
      </p:sp>
      <p:sp>
        <p:nvSpPr>
          <p:cNvPr id="5" name="Text Placeholder 4"/>
          <p:cNvSpPr>
            <a:spLocks noGrp="1"/>
          </p:cNvSpPr>
          <p:nvPr>
            <p:ph type="body" sz="quarter" idx="4294967295"/>
          </p:nvPr>
        </p:nvSpPr>
        <p:spPr>
          <a:xfrm>
            <a:off x="6361441" y="2068286"/>
            <a:ext cx="5220959" cy="4188278"/>
          </a:xfrm>
          <a:ln>
            <a:solidFill>
              <a:schemeClr val="tx1"/>
            </a:solidFill>
          </a:ln>
        </p:spPr>
        <p:txBody>
          <a:bodyPr>
            <a:normAutofit/>
          </a:bodyPr>
          <a:lstStyle/>
          <a:p>
            <a:pPr marL="0" indent="0" algn="ctr">
              <a:buNone/>
            </a:pPr>
            <a:r>
              <a:rPr lang="en-US" sz="2800" b="1" i="1" dirty="0">
                <a:solidFill>
                  <a:schemeClr val="tx1"/>
                </a:solidFill>
              </a:rPr>
              <a:t>Back-up Plan</a:t>
            </a:r>
          </a:p>
          <a:p>
            <a:pPr marL="0" indent="0">
              <a:buNone/>
            </a:pPr>
            <a:r>
              <a:rPr lang="en-US" sz="2800" i="1" dirty="0">
                <a:solidFill>
                  <a:schemeClr val="tx1"/>
                </a:solidFill>
              </a:rPr>
              <a:t>What obstacles do I envision in achieving my action plan ?</a:t>
            </a:r>
          </a:p>
          <a:p>
            <a:pPr algn="ctr">
              <a:buClr>
                <a:schemeClr val="tx1"/>
              </a:buClr>
            </a:pPr>
            <a:r>
              <a:rPr lang="en-US" sz="2800" b="1" i="1" dirty="0">
                <a:solidFill>
                  <a:schemeClr val="tx1"/>
                </a:solidFill>
              </a:rPr>
              <a:t>When I’m thirsty I reach for pop.</a:t>
            </a:r>
          </a:p>
          <a:p>
            <a:pPr marL="0" indent="0">
              <a:buNone/>
            </a:pPr>
            <a:endParaRPr lang="en-US" sz="2800" i="1" dirty="0">
              <a:solidFill>
                <a:schemeClr val="tx1"/>
              </a:solidFill>
            </a:endParaRPr>
          </a:p>
          <a:p>
            <a:pPr marL="0" indent="0">
              <a:buNone/>
            </a:pPr>
            <a:r>
              <a:rPr lang="en-US" sz="2800" i="1" dirty="0">
                <a:solidFill>
                  <a:schemeClr val="tx1"/>
                </a:solidFill>
              </a:rPr>
              <a:t>How will I overcome the obstacle ?</a:t>
            </a:r>
          </a:p>
          <a:p>
            <a:pPr algn="ctr">
              <a:buClr>
                <a:schemeClr val="tx1"/>
              </a:buClr>
            </a:pPr>
            <a:r>
              <a:rPr lang="en-US" sz="2800" b="1" i="1" dirty="0">
                <a:solidFill>
                  <a:schemeClr val="tx1"/>
                </a:solidFill>
              </a:rPr>
              <a:t>I will keep flavored sparkling  water handy instead of pop.</a:t>
            </a:r>
          </a:p>
          <a:p>
            <a:pPr marL="0" indent="0">
              <a:buNone/>
            </a:pPr>
            <a:endParaRPr lang="en-US" sz="2800" b="1" dirty="0"/>
          </a:p>
          <a:p>
            <a:pPr marL="0" indent="0">
              <a:buNone/>
            </a:pPr>
            <a:endParaRPr lang="en-US" sz="2800" i="1" dirty="0"/>
          </a:p>
          <a:p>
            <a:pPr marL="0" indent="0">
              <a:buNone/>
            </a:pPr>
            <a:endParaRPr lang="en-US" sz="2600" b="1" i="1" dirty="0">
              <a:solidFill>
                <a:schemeClr val="tx1"/>
              </a:solidFill>
            </a:endParaRPr>
          </a:p>
        </p:txBody>
      </p:sp>
      <p:sp>
        <p:nvSpPr>
          <p:cNvPr id="8" name="TextBox 7"/>
          <p:cNvSpPr txBox="1"/>
          <p:nvPr/>
        </p:nvSpPr>
        <p:spPr>
          <a:xfrm>
            <a:off x="2351731" y="-31468"/>
            <a:ext cx="6807569" cy="707886"/>
          </a:xfrm>
          <a:prstGeom prst="rect">
            <a:avLst/>
          </a:prstGeom>
          <a:noFill/>
        </p:spPr>
        <p:txBody>
          <a:bodyPr wrap="none" rtlCol="0">
            <a:spAutoFit/>
          </a:bodyPr>
          <a:lstStyle/>
          <a:p>
            <a:pPr lvl="0"/>
            <a:r>
              <a:rPr lang="en-US" sz="4000" dirty="0">
                <a:latin typeface="+mj-lt"/>
              </a:rPr>
              <a:t>Step 4: Outline a Plan of Action</a:t>
            </a:r>
          </a:p>
        </p:txBody>
      </p:sp>
    </p:spTree>
    <p:extLst>
      <p:ext uri="{BB962C8B-B14F-4D97-AF65-F5344CB8AC3E}">
        <p14:creationId xmlns:p14="http://schemas.microsoft.com/office/powerpoint/2010/main" val="188364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txBox="1">
            <a:spLocks noGrp="1"/>
          </p:cNvSpPr>
          <p:nvPr>
            <p:ph type="title" idx="4294967295"/>
          </p:nvPr>
        </p:nvSpPr>
        <p:spPr>
          <a:xfrm>
            <a:off x="3234786" y="0"/>
            <a:ext cx="594906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5: Track Progress</a:t>
            </a:r>
          </a:p>
        </p:txBody>
      </p:sp>
      <p:sp>
        <p:nvSpPr>
          <p:cNvPr id="4" name="Triangle 3"/>
          <p:cNvSpPr/>
          <p:nvPr/>
        </p:nvSpPr>
        <p:spPr>
          <a:xfrm>
            <a:off x="4405006" y="741148"/>
            <a:ext cx="3628225" cy="2232171"/>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 </a:t>
            </a:r>
            <a:r>
              <a:rPr lang="en-US" dirty="0">
                <a:solidFill>
                  <a:schemeClr val="tx1"/>
                </a:solidFill>
              </a:rPr>
              <a:t>asks consumer to track on the  HAIL Goal Tracking Form</a:t>
            </a:r>
            <a:endParaRPr lang="en-US" b="1" dirty="0">
              <a:solidFill>
                <a:schemeClr val="tx1"/>
              </a:solidFill>
            </a:endParaRPr>
          </a:p>
          <a:p>
            <a:pPr lvl="0" algn="ctr"/>
            <a:endParaRPr lang="en-US" b="1" dirty="0">
              <a:solidFill>
                <a:schemeClr val="tx1"/>
              </a:solidFill>
            </a:endParaRPr>
          </a:p>
        </p:txBody>
      </p:sp>
      <p:sp>
        <p:nvSpPr>
          <p:cNvPr id="7" name="Triangle 6" descr="yellow triangle"/>
          <p:cNvSpPr/>
          <p:nvPr/>
        </p:nvSpPr>
        <p:spPr>
          <a:xfrm>
            <a:off x="795526" y="5829021"/>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8205935" y="5886928"/>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84366" y="5908184"/>
            <a:ext cx="1750992" cy="369332"/>
          </a:xfrm>
          <a:prstGeom prst="rect">
            <a:avLst/>
          </a:prstGeom>
          <a:noFill/>
        </p:spPr>
        <p:txBody>
          <a:bodyPr wrap="none" rtlCol="0">
            <a:spAutoFit/>
          </a:bodyPr>
          <a:lstStyle/>
          <a:p>
            <a:r>
              <a:rPr lang="en-US" dirty="0"/>
              <a:t>ILS responsibility</a:t>
            </a:r>
          </a:p>
        </p:txBody>
      </p:sp>
      <p:sp>
        <p:nvSpPr>
          <p:cNvPr id="14" name="TextBox 13"/>
          <p:cNvSpPr txBox="1"/>
          <p:nvPr/>
        </p:nvSpPr>
        <p:spPr>
          <a:xfrm>
            <a:off x="8662544" y="5850682"/>
            <a:ext cx="2448299" cy="369332"/>
          </a:xfrm>
          <a:prstGeom prst="rect">
            <a:avLst/>
          </a:prstGeom>
          <a:noFill/>
        </p:spPr>
        <p:txBody>
          <a:bodyPr wrap="none" rtlCol="0">
            <a:spAutoFit/>
          </a:bodyPr>
          <a:lstStyle/>
          <a:p>
            <a:r>
              <a:rPr lang="en-US" dirty="0"/>
              <a:t>Consumer responsibility</a:t>
            </a:r>
          </a:p>
        </p:txBody>
      </p:sp>
      <p:sp>
        <p:nvSpPr>
          <p:cNvPr id="27" name="Rectangle 26"/>
          <p:cNvSpPr/>
          <p:nvPr/>
        </p:nvSpPr>
        <p:spPr>
          <a:xfrm>
            <a:off x="4936693" y="4262253"/>
            <a:ext cx="2551410" cy="10142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 tracks progress toward goal</a:t>
            </a:r>
            <a:endParaRPr lang="en-US" dirty="0">
              <a:solidFill>
                <a:schemeClr val="tx1"/>
              </a:solidFill>
            </a:endParaRPr>
          </a:p>
        </p:txBody>
      </p:sp>
      <p:cxnSp>
        <p:nvCxnSpPr>
          <p:cNvPr id="29" name="Straight Arrow Connector 28">
            <a:extLst>
              <a:ext uri="{C183D7F6-B498-43B3-948B-1728B52AA6E4}">
                <adec:decorative xmlns:adec="http://schemas.microsoft.com/office/drawing/2017/decorative" val="1"/>
              </a:ext>
            </a:extLst>
          </p:cNvPr>
          <p:cNvCxnSpPr/>
          <p:nvPr/>
        </p:nvCxnSpPr>
        <p:spPr>
          <a:xfrm flipH="1">
            <a:off x="6322721" y="3078459"/>
            <a:ext cx="13949" cy="9623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5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746301" y="105166"/>
            <a:ext cx="411359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6: Review</a:t>
            </a:r>
          </a:p>
        </p:txBody>
      </p:sp>
      <p:sp>
        <p:nvSpPr>
          <p:cNvPr id="8" name="Rectangle 7"/>
          <p:cNvSpPr/>
          <p:nvPr/>
        </p:nvSpPr>
        <p:spPr>
          <a:xfrm>
            <a:off x="4139334" y="2715976"/>
            <a:ext cx="2968487" cy="129105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Consumer </a:t>
            </a:r>
            <a:r>
              <a:rPr lang="en-US" sz="2000" dirty="0">
                <a:solidFill>
                  <a:schemeClr val="tx1"/>
                </a:solidFill>
              </a:rPr>
              <a:t>is prompted to ask</a:t>
            </a:r>
          </a:p>
          <a:p>
            <a:pPr lvl="0" algn="ctr"/>
            <a:r>
              <a:rPr lang="en-US" sz="2000" i="1" dirty="0">
                <a:solidFill>
                  <a:schemeClr val="tx1"/>
                </a:solidFill>
              </a:rPr>
              <a:t>“What barriers prevented me from doing it?”</a:t>
            </a:r>
          </a:p>
        </p:txBody>
      </p:sp>
      <p:sp>
        <p:nvSpPr>
          <p:cNvPr id="9" name="Rectangle 8"/>
          <p:cNvSpPr/>
          <p:nvPr/>
        </p:nvSpPr>
        <p:spPr>
          <a:xfrm>
            <a:off x="354842" y="2738344"/>
            <a:ext cx="2964152" cy="122627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Consumer </a:t>
            </a:r>
            <a:r>
              <a:rPr lang="en-US" sz="2000" dirty="0">
                <a:solidFill>
                  <a:schemeClr val="tx1"/>
                </a:solidFill>
              </a:rPr>
              <a:t>is prompted to ask</a:t>
            </a:r>
          </a:p>
          <a:p>
            <a:pPr lvl="0" algn="ctr"/>
            <a:r>
              <a:rPr lang="en-US" sz="2000" i="1" dirty="0">
                <a:solidFill>
                  <a:schemeClr val="tx1"/>
                </a:solidFill>
              </a:rPr>
              <a:t>“Was I able to achieve my process goal?”</a:t>
            </a:r>
          </a:p>
        </p:txBody>
      </p:sp>
      <p:sp>
        <p:nvSpPr>
          <p:cNvPr id="41" name="Rectangle 40"/>
          <p:cNvSpPr/>
          <p:nvPr/>
        </p:nvSpPr>
        <p:spPr>
          <a:xfrm>
            <a:off x="3388493" y="4999140"/>
            <a:ext cx="4139620" cy="80934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ILS and Consumer repeat the process on the same goal or a different one.</a:t>
            </a:r>
          </a:p>
        </p:txBody>
      </p:sp>
      <p:cxnSp>
        <p:nvCxnSpPr>
          <p:cNvPr id="5" name="Straight Arrow Connector 4">
            <a:extLst>
              <a:ext uri="{C183D7F6-B498-43B3-948B-1728B52AA6E4}">
                <adec:decorative xmlns:adec="http://schemas.microsoft.com/office/drawing/2017/decorative" val="1"/>
              </a:ext>
            </a:extLst>
          </p:cNvPr>
          <p:cNvCxnSpPr/>
          <p:nvPr/>
        </p:nvCxnSpPr>
        <p:spPr>
          <a:xfrm flipH="1">
            <a:off x="3388493" y="2342747"/>
            <a:ext cx="988603" cy="596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C183D7F6-B498-43B3-948B-1728B52AA6E4}">
                <adec:decorative xmlns:adec="http://schemas.microsoft.com/office/drawing/2017/decorative" val="1"/>
              </a:ext>
            </a:extLst>
          </p:cNvPr>
          <p:cNvCxnSpPr/>
          <p:nvPr/>
        </p:nvCxnSpPr>
        <p:spPr>
          <a:xfrm>
            <a:off x="6720237" y="2318134"/>
            <a:ext cx="1021843" cy="5795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859896" y="2673558"/>
            <a:ext cx="3099255" cy="129105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Consumer </a:t>
            </a:r>
            <a:r>
              <a:rPr lang="en-US" sz="2000" dirty="0">
                <a:solidFill>
                  <a:schemeClr val="tx1"/>
                </a:solidFill>
              </a:rPr>
              <a:t>is prompted to ask </a:t>
            </a:r>
          </a:p>
          <a:p>
            <a:pPr lvl="0" algn="ctr"/>
            <a:r>
              <a:rPr lang="en-US" sz="2000" i="1" dirty="0">
                <a:solidFill>
                  <a:schemeClr val="tx1"/>
                </a:solidFill>
              </a:rPr>
              <a:t>“What can I do differently to be successful?”</a:t>
            </a:r>
          </a:p>
        </p:txBody>
      </p:sp>
      <p:sp>
        <p:nvSpPr>
          <p:cNvPr id="14" name="Triangle 13"/>
          <p:cNvSpPr/>
          <p:nvPr/>
        </p:nvSpPr>
        <p:spPr>
          <a:xfrm>
            <a:off x="4205881" y="620582"/>
            <a:ext cx="2968488" cy="1595756"/>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 </a:t>
            </a:r>
            <a:r>
              <a:rPr lang="en-US" dirty="0">
                <a:solidFill>
                  <a:schemeClr val="tx1"/>
                </a:solidFill>
              </a:rPr>
              <a:t>asks consumer to review progress</a:t>
            </a:r>
          </a:p>
          <a:p>
            <a:pPr lvl="0" algn="ctr"/>
            <a:endParaRPr lang="en-US" dirty="0">
              <a:solidFill>
                <a:schemeClr val="tx1"/>
              </a:solidFill>
            </a:endParaRPr>
          </a:p>
          <a:p>
            <a:pPr lvl="0" algn="ctr"/>
            <a:endParaRPr lang="en-US" b="1" dirty="0">
              <a:solidFill>
                <a:schemeClr val="tx1"/>
              </a:solidFill>
            </a:endParaRPr>
          </a:p>
        </p:txBody>
      </p:sp>
      <p:cxnSp>
        <p:nvCxnSpPr>
          <p:cNvPr id="16" name="Straight Arrow Connector 15">
            <a:extLst>
              <a:ext uri="{C183D7F6-B498-43B3-948B-1728B52AA6E4}">
                <adec:decorative xmlns:adec="http://schemas.microsoft.com/office/drawing/2017/decorative" val="1"/>
              </a:ext>
            </a:extLst>
          </p:cNvPr>
          <p:cNvCxnSpPr/>
          <p:nvPr/>
        </p:nvCxnSpPr>
        <p:spPr>
          <a:xfrm>
            <a:off x="5690125" y="2286849"/>
            <a:ext cx="0" cy="386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descr="green rectangle"/>
          <p:cNvSpPr/>
          <p:nvPr/>
        </p:nvSpPr>
        <p:spPr>
          <a:xfrm>
            <a:off x="7828947" y="5116924"/>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descr="yellow triangle"/>
          <p:cNvSpPr/>
          <p:nvPr/>
        </p:nvSpPr>
        <p:spPr>
          <a:xfrm>
            <a:off x="7749434" y="5549108"/>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244317" y="5034483"/>
            <a:ext cx="2448299" cy="369332"/>
          </a:xfrm>
          <a:prstGeom prst="rect">
            <a:avLst/>
          </a:prstGeom>
          <a:noFill/>
        </p:spPr>
        <p:txBody>
          <a:bodyPr wrap="none" rtlCol="0">
            <a:spAutoFit/>
          </a:bodyPr>
          <a:lstStyle/>
          <a:p>
            <a:r>
              <a:rPr lang="en-US" dirty="0"/>
              <a:t>Consumer responsibility</a:t>
            </a:r>
          </a:p>
        </p:txBody>
      </p:sp>
      <p:sp>
        <p:nvSpPr>
          <p:cNvPr id="19" name="TextBox 18"/>
          <p:cNvSpPr txBox="1"/>
          <p:nvPr/>
        </p:nvSpPr>
        <p:spPr>
          <a:xfrm>
            <a:off x="8494643" y="5593282"/>
            <a:ext cx="1750992" cy="369332"/>
          </a:xfrm>
          <a:prstGeom prst="rect">
            <a:avLst/>
          </a:prstGeom>
          <a:noFill/>
        </p:spPr>
        <p:txBody>
          <a:bodyPr wrap="none" rtlCol="0">
            <a:spAutoFit/>
          </a:bodyPr>
          <a:lstStyle/>
          <a:p>
            <a:r>
              <a:rPr lang="en-US" dirty="0"/>
              <a:t>ILS responsibility</a:t>
            </a:r>
          </a:p>
        </p:txBody>
      </p:sp>
    </p:spTree>
    <p:extLst>
      <p:ext uri="{BB962C8B-B14F-4D97-AF65-F5344CB8AC3E}">
        <p14:creationId xmlns:p14="http://schemas.microsoft.com/office/powerpoint/2010/main" val="99446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474391" y="-72686"/>
            <a:ext cx="398424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    Step 6: Review</a:t>
            </a:r>
            <a:endParaRPr kumimoji="0" lang="en-US" sz="40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p:cNvSpPr txBox="1"/>
          <p:nvPr/>
        </p:nvSpPr>
        <p:spPr>
          <a:xfrm>
            <a:off x="1689652" y="643640"/>
            <a:ext cx="9780104" cy="954107"/>
          </a:xfrm>
          <a:prstGeom prst="rect">
            <a:avLst/>
          </a:prstGeom>
          <a:noFill/>
        </p:spPr>
        <p:txBody>
          <a:bodyPr wrap="square" rtlCol="0">
            <a:spAutoFit/>
          </a:bodyPr>
          <a:lstStyle/>
          <a:p>
            <a:r>
              <a:rPr lang="en-US" sz="2800" dirty="0"/>
              <a:t>Mario and the ILS review his progress with the following questions:</a:t>
            </a:r>
          </a:p>
        </p:txBody>
      </p:sp>
      <p:sp>
        <p:nvSpPr>
          <p:cNvPr id="8" name="Content Placeholder 2"/>
          <p:cNvSpPr txBox="1">
            <a:spLocks/>
          </p:cNvSpPr>
          <p:nvPr/>
        </p:nvSpPr>
        <p:spPr>
          <a:xfrm>
            <a:off x="1484243" y="1579850"/>
            <a:ext cx="9532866" cy="4611302"/>
          </a:xfrm>
          <a:prstGeom prst="rect">
            <a:avLst/>
          </a:prstGeom>
          <a:ln>
            <a:solidFill>
              <a:schemeClr val="bg1"/>
            </a:solidFill>
          </a:ln>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3000" i="1" dirty="0">
                <a:solidFill>
                  <a:schemeClr val="tx1"/>
                </a:solidFill>
              </a:rPr>
              <a:t>Was I able to achieve my process goal?</a:t>
            </a:r>
          </a:p>
          <a:p>
            <a:pPr algn="ctr">
              <a:buClr>
                <a:schemeClr val="tx1"/>
              </a:buClr>
              <a:buFont typeface="Arial" charset="0"/>
              <a:buChar char="•"/>
            </a:pPr>
            <a:r>
              <a:rPr lang="en-US" sz="2800" b="1" i="1" dirty="0"/>
              <a:t>Yes, most of the time.</a:t>
            </a:r>
          </a:p>
          <a:p>
            <a:pPr marL="0" indent="0">
              <a:buNone/>
            </a:pPr>
            <a:r>
              <a:rPr lang="en-US" sz="3000" i="1" dirty="0"/>
              <a:t>What barriers prevented me from doing it ?</a:t>
            </a:r>
          </a:p>
          <a:p>
            <a:pPr algn="ctr">
              <a:buClr>
                <a:schemeClr val="tx1"/>
              </a:buClr>
            </a:pPr>
            <a:r>
              <a:rPr lang="en-US" sz="2800" b="1" i="1" dirty="0"/>
              <a:t>I was served pop at a birthday party and I drank some of it! </a:t>
            </a:r>
            <a:r>
              <a:rPr lang="en-US" sz="3000" i="1" dirty="0"/>
              <a:t>What can I do differently to be successful?</a:t>
            </a:r>
          </a:p>
          <a:p>
            <a:pPr algn="ctr">
              <a:buClr>
                <a:schemeClr val="tx1"/>
              </a:buClr>
              <a:buFont typeface="Arial" charset="0"/>
              <a:buChar char="•"/>
            </a:pPr>
            <a:r>
              <a:rPr lang="en-US" sz="2800" b="1" i="1" dirty="0"/>
              <a:t>I will bring my own sparkling water to events like parties so that I can enjoy drinking it while others are having pop and other drinks, that way I won’t be tempted to drink pop. </a:t>
            </a:r>
          </a:p>
        </p:txBody>
      </p:sp>
    </p:spTree>
    <p:extLst>
      <p:ext uri="{BB962C8B-B14F-4D97-AF65-F5344CB8AC3E}">
        <p14:creationId xmlns:p14="http://schemas.microsoft.com/office/powerpoint/2010/main" val="12750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Marilyn’s Example</a:t>
            </a:r>
          </a:p>
        </p:txBody>
      </p:sp>
    </p:spTree>
    <p:extLst>
      <p:ext uri="{BB962C8B-B14F-4D97-AF65-F5344CB8AC3E}">
        <p14:creationId xmlns:p14="http://schemas.microsoft.com/office/powerpoint/2010/main" val="921331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txBox="1">
            <a:spLocks noGrp="1"/>
          </p:cNvSpPr>
          <p:nvPr>
            <p:ph type="title" idx="4294967295"/>
          </p:nvPr>
        </p:nvSpPr>
        <p:spPr>
          <a:xfrm>
            <a:off x="2342353" y="111942"/>
            <a:ext cx="761331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1: Identify Short Term Needs Again</a:t>
            </a:r>
          </a:p>
        </p:txBody>
      </p:sp>
      <p:sp>
        <p:nvSpPr>
          <p:cNvPr id="4" name="Triangle 3"/>
          <p:cNvSpPr/>
          <p:nvPr/>
        </p:nvSpPr>
        <p:spPr>
          <a:xfrm>
            <a:off x="4426225" y="1218390"/>
            <a:ext cx="3763618" cy="1860069"/>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tx1"/>
                </a:solidFill>
              </a:rPr>
              <a:t>ILS</a:t>
            </a:r>
            <a:r>
              <a:rPr lang="en-US" sz="1600" dirty="0">
                <a:solidFill>
                  <a:schemeClr val="tx1"/>
                </a:solidFill>
              </a:rPr>
              <a:t> asks consumer to Identify Short Term Health Needs</a:t>
            </a:r>
          </a:p>
        </p:txBody>
      </p:sp>
      <p:sp>
        <p:nvSpPr>
          <p:cNvPr id="8" name="Rectangle 7"/>
          <p:cNvSpPr/>
          <p:nvPr/>
        </p:nvSpPr>
        <p:spPr>
          <a:xfrm>
            <a:off x="8680174" y="1483434"/>
            <a:ext cx="2197060" cy="15950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1" dirty="0">
              <a:solidFill>
                <a:schemeClr val="tx1"/>
              </a:solidFill>
            </a:endParaRPr>
          </a:p>
          <a:p>
            <a:pPr lvl="0" algn="ctr"/>
            <a:r>
              <a:rPr lang="en-US" b="1" dirty="0">
                <a:solidFill>
                  <a:schemeClr val="tx1"/>
                </a:solidFill>
              </a:rPr>
              <a:t>Consumer </a:t>
            </a:r>
            <a:r>
              <a:rPr lang="en-US" dirty="0">
                <a:solidFill>
                  <a:schemeClr val="tx1"/>
                </a:solidFill>
              </a:rPr>
              <a:t>identifies needs related to Consumer Skills</a:t>
            </a:r>
          </a:p>
        </p:txBody>
      </p:sp>
      <p:sp>
        <p:nvSpPr>
          <p:cNvPr id="12" name="Rectangle 11"/>
          <p:cNvSpPr/>
          <p:nvPr/>
        </p:nvSpPr>
        <p:spPr>
          <a:xfrm>
            <a:off x="1315250" y="1534712"/>
            <a:ext cx="2478043" cy="154374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a:t>
            </a:r>
            <a:r>
              <a:rPr lang="en-US" dirty="0">
                <a:solidFill>
                  <a:schemeClr val="tx1"/>
                </a:solidFill>
              </a:rPr>
              <a:t> identifies needs related to Secondary Conditions (pain, fatigue, depression)</a:t>
            </a: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6286274" y="3353023"/>
            <a:ext cx="21760" cy="99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949796" y="4492417"/>
            <a:ext cx="2398426" cy="107929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Complete</a:t>
            </a:r>
            <a:r>
              <a:rPr lang="en-US" dirty="0">
                <a:solidFill>
                  <a:schemeClr val="tx1"/>
                </a:solidFill>
              </a:rPr>
              <a:t> the checklist and find ideas</a:t>
            </a:r>
          </a:p>
        </p:txBody>
      </p:sp>
      <p:pic>
        <p:nvPicPr>
          <p:cNvPr id="20" name="Picture 19" descr="man scratching his head, which has a question mark over it"/>
          <p:cNvPicPr>
            <a:picLocks noChangeAspect="1"/>
          </p:cNvPicPr>
          <p:nvPr/>
        </p:nvPicPr>
        <p:blipFill>
          <a:blip r:embed="rId2"/>
          <a:stretch>
            <a:fillRect/>
          </a:stretch>
        </p:blipFill>
        <p:spPr>
          <a:xfrm>
            <a:off x="6338546" y="3353023"/>
            <a:ext cx="903658" cy="903658"/>
          </a:xfrm>
          <a:prstGeom prst="rect">
            <a:avLst/>
          </a:prstGeom>
        </p:spPr>
      </p:pic>
      <p:sp>
        <p:nvSpPr>
          <p:cNvPr id="25" name="TextBox 24"/>
          <p:cNvSpPr txBox="1"/>
          <p:nvPr/>
        </p:nvSpPr>
        <p:spPr>
          <a:xfrm>
            <a:off x="3161009" y="3698387"/>
            <a:ext cx="2714205" cy="461665"/>
          </a:xfrm>
          <a:prstGeom prst="rect">
            <a:avLst/>
          </a:prstGeom>
          <a:noFill/>
        </p:spPr>
        <p:txBody>
          <a:bodyPr wrap="none" rtlCol="0">
            <a:spAutoFit/>
          </a:bodyPr>
          <a:lstStyle/>
          <a:p>
            <a:r>
              <a:rPr lang="en-US" sz="2400" dirty="0"/>
              <a:t>Not able to identify ?</a:t>
            </a:r>
          </a:p>
        </p:txBody>
      </p:sp>
      <p:sp>
        <p:nvSpPr>
          <p:cNvPr id="7" name="Triangle 6" descr="yellow triangle"/>
          <p:cNvSpPr/>
          <p:nvPr/>
        </p:nvSpPr>
        <p:spPr>
          <a:xfrm>
            <a:off x="765228" y="4909065"/>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844741" y="5710822"/>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15250" y="4957177"/>
            <a:ext cx="2800382" cy="369332"/>
          </a:xfrm>
          <a:prstGeom prst="rect">
            <a:avLst/>
          </a:prstGeom>
          <a:noFill/>
        </p:spPr>
        <p:txBody>
          <a:bodyPr wrap="none" rtlCol="0">
            <a:spAutoFit/>
          </a:bodyPr>
          <a:lstStyle/>
          <a:p>
            <a:r>
              <a:rPr lang="en-US" dirty="0"/>
              <a:t>Primary responsibility of ILS</a:t>
            </a:r>
          </a:p>
        </p:txBody>
      </p:sp>
      <p:sp>
        <p:nvSpPr>
          <p:cNvPr id="14" name="TextBox 13"/>
          <p:cNvSpPr txBox="1"/>
          <p:nvPr/>
        </p:nvSpPr>
        <p:spPr>
          <a:xfrm>
            <a:off x="1323828" y="5710822"/>
            <a:ext cx="3406317" cy="369332"/>
          </a:xfrm>
          <a:prstGeom prst="rect">
            <a:avLst/>
          </a:prstGeom>
          <a:noFill/>
        </p:spPr>
        <p:txBody>
          <a:bodyPr wrap="none" rtlCol="0">
            <a:spAutoFit/>
          </a:bodyPr>
          <a:lstStyle/>
          <a:p>
            <a:r>
              <a:rPr lang="en-US" dirty="0"/>
              <a:t>Primary responsibility of Consumer</a:t>
            </a:r>
          </a:p>
        </p:txBody>
      </p:sp>
      <p:cxnSp>
        <p:nvCxnSpPr>
          <p:cNvPr id="21" name="Straight Arrow Connector 20">
            <a:extLst>
              <a:ext uri="{C183D7F6-B498-43B3-948B-1728B52AA6E4}">
                <adec:decorative xmlns:adec="http://schemas.microsoft.com/office/drawing/2017/decorative" val="1"/>
              </a:ext>
            </a:extLst>
          </p:cNvPr>
          <p:cNvCxnSpPr/>
          <p:nvPr/>
        </p:nvCxnSpPr>
        <p:spPr>
          <a:xfrm flipH="1">
            <a:off x="4029099" y="2168703"/>
            <a:ext cx="794251" cy="6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a:off x="7641871" y="2135948"/>
            <a:ext cx="793138" cy="249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597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Marilyn’s Story</a:t>
            </a:r>
          </a:p>
        </p:txBody>
      </p:sp>
      <p:sp>
        <p:nvSpPr>
          <p:cNvPr id="3" name="Content Placeholder 2"/>
          <p:cNvSpPr>
            <a:spLocks noGrp="1"/>
          </p:cNvSpPr>
          <p:nvPr>
            <p:ph idx="1"/>
          </p:nvPr>
        </p:nvSpPr>
        <p:spPr/>
        <p:txBody>
          <a:bodyPr/>
          <a:lstStyle/>
          <a:p>
            <a:r>
              <a:rPr lang="en-US" dirty="0"/>
              <a:t>Now, let’s watch a brief video that shows Marilyn working with her ILS to set a health-related goal. </a:t>
            </a:r>
          </a:p>
        </p:txBody>
      </p:sp>
    </p:spTree>
    <p:extLst>
      <p:ext uri="{BB962C8B-B14F-4D97-AF65-F5344CB8AC3E}">
        <p14:creationId xmlns:p14="http://schemas.microsoft.com/office/powerpoint/2010/main" val="122804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What would Marilyn’s SMART Goal Worksheet look like based on the scenario? </a:t>
            </a:r>
          </a:p>
        </p:txBody>
      </p:sp>
    </p:spTree>
    <p:extLst>
      <p:ext uri="{BB962C8B-B14F-4D97-AF65-F5344CB8AC3E}">
        <p14:creationId xmlns:p14="http://schemas.microsoft.com/office/powerpoint/2010/main" val="3783362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7225" y="-256540"/>
            <a:ext cx="10772775" cy="1512147"/>
          </a:xfrm>
        </p:spPr>
        <p:txBody>
          <a:bodyPr>
            <a:normAutofit/>
          </a:bodyPr>
          <a:lstStyle/>
          <a:p>
            <a:pPr algn="ctr"/>
            <a:r>
              <a:rPr lang="en-US" dirty="0">
                <a:solidFill>
                  <a:schemeClr val="tx1"/>
                </a:solidFill>
              </a:rPr>
              <a:t>Review of Goal-Setting and Tracking Process</a:t>
            </a:r>
          </a:p>
        </p:txBody>
      </p:sp>
      <p:sp>
        <p:nvSpPr>
          <p:cNvPr id="9" name="Content Placeholder 8"/>
          <p:cNvSpPr>
            <a:spLocks noGrp="1"/>
          </p:cNvSpPr>
          <p:nvPr>
            <p:ph idx="1"/>
          </p:nvPr>
        </p:nvSpPr>
        <p:spPr>
          <a:xfrm>
            <a:off x="579346" y="1553997"/>
            <a:ext cx="10772775" cy="3650127"/>
          </a:xfrm>
        </p:spPr>
        <p:txBody>
          <a:bodyPr/>
          <a:lstStyle/>
          <a:p>
            <a:r>
              <a:rPr lang="en-US" dirty="0"/>
              <a:t> Identify health-related needs</a:t>
            </a:r>
          </a:p>
          <a:p>
            <a:r>
              <a:rPr lang="en-US" dirty="0"/>
              <a:t> Find resources</a:t>
            </a:r>
          </a:p>
          <a:p>
            <a:r>
              <a:rPr lang="en-US" dirty="0"/>
              <a:t> Define goals</a:t>
            </a:r>
          </a:p>
          <a:p>
            <a:r>
              <a:rPr lang="en-US" dirty="0"/>
              <a:t> Outline a plan of action</a:t>
            </a:r>
          </a:p>
          <a:p>
            <a:r>
              <a:rPr lang="en-US" dirty="0"/>
              <a:t> Track progress</a:t>
            </a:r>
          </a:p>
          <a:p>
            <a:r>
              <a:rPr lang="en-US" dirty="0"/>
              <a:t> Review</a:t>
            </a:r>
          </a:p>
        </p:txBody>
      </p:sp>
    </p:spTree>
    <p:extLst>
      <p:ext uri="{BB962C8B-B14F-4D97-AF65-F5344CB8AC3E}">
        <p14:creationId xmlns:p14="http://schemas.microsoft.com/office/powerpoint/2010/main" val="137288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810" y="334031"/>
            <a:ext cx="5797429" cy="791570"/>
          </a:xfrm>
        </p:spPr>
        <p:txBody>
          <a:bodyPr>
            <a:normAutofit/>
          </a:bodyPr>
          <a:lstStyle/>
          <a:p>
            <a:pPr algn="ctr"/>
            <a:r>
              <a:rPr lang="en-US" sz="4000" dirty="0">
                <a:solidFill>
                  <a:schemeClr val="tx1"/>
                </a:solidFill>
              </a:rPr>
              <a:t>Module 4</a:t>
            </a:r>
          </a:p>
        </p:txBody>
      </p:sp>
      <p:sp>
        <p:nvSpPr>
          <p:cNvPr id="3" name="Content Placeholder 2"/>
          <p:cNvSpPr>
            <a:spLocks noGrp="1"/>
          </p:cNvSpPr>
          <p:nvPr>
            <p:ph idx="1"/>
          </p:nvPr>
        </p:nvSpPr>
        <p:spPr>
          <a:xfrm>
            <a:off x="665247" y="2460467"/>
            <a:ext cx="10772775" cy="229999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chemeClr val="tx1"/>
                </a:solidFill>
              </a:rPr>
              <a:t>Learning Outcomes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solidFill>
                <a:schemeClr val="tx1"/>
              </a:solidFill>
            </a:endParaRPr>
          </a:p>
          <a:p>
            <a:pPr defTabSz="914400">
              <a:lnSpc>
                <a:spcPct val="110000"/>
              </a:lnSpc>
              <a:spcBef>
                <a:spcPts val="0"/>
              </a:spcBef>
              <a:buSzPct val="100000"/>
            </a:pPr>
            <a:r>
              <a:rPr lang="en-US" sz="3200" dirty="0">
                <a:solidFill>
                  <a:schemeClr val="tx1"/>
                </a:solidFill>
              </a:rPr>
              <a:t>To be able to assist consumers set, track and achieve short term health goals using the HAIL program</a:t>
            </a:r>
          </a:p>
        </p:txBody>
      </p:sp>
      <p:pic>
        <p:nvPicPr>
          <p:cNvPr id="8" name="Picture 7" descr="stethoscope on an open boo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47" y="91279"/>
            <a:ext cx="3116225" cy="2068643"/>
          </a:xfrm>
          <a:prstGeom prst="rect">
            <a:avLst/>
          </a:prstGeom>
        </p:spPr>
      </p:pic>
    </p:spTree>
    <p:extLst>
      <p:ext uri="{BB962C8B-B14F-4D97-AF65-F5344CB8AC3E}">
        <p14:creationId xmlns:p14="http://schemas.microsoft.com/office/powerpoint/2010/main" val="394147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txBox="1">
            <a:spLocks noGrp="1"/>
          </p:cNvSpPr>
          <p:nvPr>
            <p:ph type="title" idx="4294967295"/>
          </p:nvPr>
        </p:nvSpPr>
        <p:spPr>
          <a:xfrm>
            <a:off x="3754121" y="-34493"/>
            <a:ext cx="591777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General Tips for Consumers</a:t>
            </a:r>
          </a:p>
        </p:txBody>
      </p:sp>
      <p:graphicFrame>
        <p:nvGraphicFramePr>
          <p:cNvPr id="2" name="Diagram 1" descr="Set short specific goals. Find a support system that encourages your. Understand your strengths and limitations. Persevere when confronted with barriers. Find a way to track your progress. Try other solutions. Trust yourself. Don't give up. "/>
          <p:cNvGraphicFramePr/>
          <p:nvPr>
            <p:extLst>
              <p:ext uri="{D42A27DB-BD31-4B8C-83A1-F6EECF244321}">
                <p14:modId xmlns:p14="http://schemas.microsoft.com/office/powerpoint/2010/main" val="2571116576"/>
              </p:ext>
            </p:extLst>
          </p:nvPr>
        </p:nvGraphicFramePr>
        <p:xfrm>
          <a:off x="408583" y="683846"/>
          <a:ext cx="10915374" cy="5950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962353" y="2060657"/>
            <a:ext cx="1203278" cy="646331"/>
          </a:xfrm>
          <a:prstGeom prst="rect">
            <a:avLst/>
          </a:prstGeom>
          <a:noFill/>
        </p:spPr>
        <p:txBody>
          <a:bodyPr wrap="none" rtlCol="0">
            <a:spAutoFit/>
          </a:bodyPr>
          <a:lstStyle/>
          <a:p>
            <a:r>
              <a:rPr lang="en-US" b="1" dirty="0"/>
              <a:t>Don’t give</a:t>
            </a:r>
          </a:p>
          <a:p>
            <a:r>
              <a:rPr lang="en-US" b="1" dirty="0"/>
              <a:t> up!</a:t>
            </a:r>
          </a:p>
        </p:txBody>
      </p:sp>
      <p:sp>
        <p:nvSpPr>
          <p:cNvPr id="4" name="TextBox 3"/>
          <p:cNvSpPr txBox="1"/>
          <p:nvPr/>
        </p:nvSpPr>
        <p:spPr>
          <a:xfrm>
            <a:off x="3862566" y="3339799"/>
            <a:ext cx="1043619" cy="646331"/>
          </a:xfrm>
          <a:prstGeom prst="rect">
            <a:avLst/>
          </a:prstGeom>
          <a:noFill/>
        </p:spPr>
        <p:txBody>
          <a:bodyPr wrap="none" rtlCol="0">
            <a:spAutoFit/>
          </a:bodyPr>
          <a:lstStyle/>
          <a:p>
            <a:r>
              <a:rPr lang="en-US" b="1" dirty="0"/>
              <a:t>Trust </a:t>
            </a:r>
          </a:p>
          <a:p>
            <a:r>
              <a:rPr lang="en-US" b="1" dirty="0"/>
              <a:t>yourself!</a:t>
            </a:r>
          </a:p>
        </p:txBody>
      </p:sp>
      <p:cxnSp>
        <p:nvCxnSpPr>
          <p:cNvPr id="6" name="Straight Arrow Connector 5">
            <a:extLst>
              <a:ext uri="{C183D7F6-B498-43B3-948B-1728B52AA6E4}">
                <adec:decorative xmlns:adec="http://schemas.microsoft.com/office/drawing/2017/decorative" val="1"/>
              </a:ext>
            </a:extLst>
          </p:cNvPr>
          <p:cNvCxnSpPr/>
          <p:nvPr/>
        </p:nvCxnSpPr>
        <p:spPr>
          <a:xfrm>
            <a:off x="6839988" y="4083799"/>
            <a:ext cx="325643" cy="1902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C183D7F6-B498-43B3-948B-1728B52AA6E4}">
                <adec:decorative xmlns:adec="http://schemas.microsoft.com/office/drawing/2017/decorative" val="1"/>
              </a:ext>
            </a:extLst>
          </p:cNvPr>
          <p:cNvCxnSpPr/>
          <p:nvPr/>
        </p:nvCxnSpPr>
        <p:spPr>
          <a:xfrm flipV="1">
            <a:off x="6839988" y="2964701"/>
            <a:ext cx="238538" cy="106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flipV="1">
            <a:off x="5866270" y="2215161"/>
            <a:ext cx="0" cy="3373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p:nvPr/>
        </p:nvCxnSpPr>
        <p:spPr>
          <a:xfrm flipH="1" flipV="1">
            <a:off x="4661609" y="2928729"/>
            <a:ext cx="244576" cy="106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flipH="1">
            <a:off x="4562668" y="4286462"/>
            <a:ext cx="250614" cy="1457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p:nvPr/>
        </p:nvCxnSpPr>
        <p:spPr>
          <a:xfrm>
            <a:off x="5881256" y="4887325"/>
            <a:ext cx="0" cy="2830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232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75" y="0"/>
            <a:ext cx="10772775" cy="1512147"/>
          </a:xfrm>
        </p:spPr>
        <p:txBody>
          <a:bodyPr/>
          <a:lstStyle/>
          <a:p>
            <a:pPr algn="ctr"/>
            <a:r>
              <a:rPr lang="en-US" dirty="0"/>
              <a:t>Any Questions?</a:t>
            </a:r>
          </a:p>
        </p:txBody>
      </p:sp>
      <p:pic>
        <p:nvPicPr>
          <p:cNvPr id="4" name="Picture 3" descr="Man with his chin in his hand. Thought bubble with a question mark. "/>
          <p:cNvPicPr>
            <a:picLocks noChangeAspect="1"/>
          </p:cNvPicPr>
          <p:nvPr/>
        </p:nvPicPr>
        <p:blipFill>
          <a:blip r:embed="rId2"/>
          <a:stretch>
            <a:fillRect/>
          </a:stretch>
        </p:blipFill>
        <p:spPr>
          <a:xfrm>
            <a:off x="4669001" y="1609261"/>
            <a:ext cx="2196489" cy="2129052"/>
          </a:xfrm>
          <a:prstGeom prst="rect">
            <a:avLst/>
          </a:prstGeom>
        </p:spPr>
      </p:pic>
    </p:spTree>
    <p:extLst>
      <p:ext uri="{BB962C8B-B14F-4D97-AF65-F5344CB8AC3E}">
        <p14:creationId xmlns:p14="http://schemas.microsoft.com/office/powerpoint/2010/main" val="109290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a:solidFill>
                  <a:schemeClr val="tx1"/>
                </a:solidFill>
              </a:rPr>
              <a:t>Practice Examples</a:t>
            </a:r>
          </a:p>
        </p:txBody>
      </p:sp>
      <p:pic>
        <p:nvPicPr>
          <p:cNvPr id="8" name="Picture 7" descr="two men talking. one on a sofa, the other using a wheelchair. "/>
          <p:cNvPicPr>
            <a:picLocks noChangeAspect="1"/>
          </p:cNvPicPr>
          <p:nvPr/>
        </p:nvPicPr>
        <p:blipFill>
          <a:blip r:embed="rId2"/>
          <a:stretch>
            <a:fillRect/>
          </a:stretch>
        </p:blipFill>
        <p:spPr>
          <a:xfrm>
            <a:off x="3316940" y="1723708"/>
            <a:ext cx="5325035" cy="3206879"/>
          </a:xfrm>
          <a:prstGeom prst="rect">
            <a:avLst/>
          </a:prstGeom>
          <a:ln>
            <a:noFill/>
          </a:ln>
        </p:spPr>
      </p:pic>
    </p:spTree>
    <p:extLst>
      <p:ext uri="{BB962C8B-B14F-4D97-AF65-F5344CB8AC3E}">
        <p14:creationId xmlns:p14="http://schemas.microsoft.com/office/powerpoint/2010/main" val="95044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txBox="1">
            <a:spLocks noGrp="1"/>
          </p:cNvSpPr>
          <p:nvPr>
            <p:ph type="title" idx="4294967295"/>
          </p:nvPr>
        </p:nvSpPr>
        <p:spPr>
          <a:xfrm>
            <a:off x="2342353" y="111942"/>
            <a:ext cx="761331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1: Identify Short Term Needs</a:t>
            </a:r>
          </a:p>
        </p:txBody>
      </p:sp>
      <p:sp>
        <p:nvSpPr>
          <p:cNvPr id="4" name="Triangle 3"/>
          <p:cNvSpPr/>
          <p:nvPr/>
        </p:nvSpPr>
        <p:spPr>
          <a:xfrm>
            <a:off x="4404465" y="947178"/>
            <a:ext cx="3763618" cy="2170109"/>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a:t>
            </a:r>
            <a:r>
              <a:rPr lang="en-US" dirty="0">
                <a:solidFill>
                  <a:schemeClr val="tx1"/>
                </a:solidFill>
              </a:rPr>
              <a:t> asks consumer to Identify Short Term Health Needs</a:t>
            </a:r>
          </a:p>
        </p:txBody>
      </p:sp>
      <p:sp>
        <p:nvSpPr>
          <p:cNvPr id="8" name="Rectangle 7"/>
          <p:cNvSpPr/>
          <p:nvPr/>
        </p:nvSpPr>
        <p:spPr>
          <a:xfrm>
            <a:off x="8680174" y="1483434"/>
            <a:ext cx="2197060" cy="15950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1" dirty="0">
              <a:solidFill>
                <a:schemeClr val="tx1"/>
              </a:solidFill>
            </a:endParaRPr>
          </a:p>
          <a:p>
            <a:pPr lvl="0" algn="ctr"/>
            <a:r>
              <a:rPr lang="en-US" b="1" dirty="0">
                <a:solidFill>
                  <a:schemeClr val="tx1"/>
                </a:solidFill>
              </a:rPr>
              <a:t>Consumer </a:t>
            </a:r>
            <a:r>
              <a:rPr lang="en-US" dirty="0">
                <a:solidFill>
                  <a:schemeClr val="tx1"/>
                </a:solidFill>
              </a:rPr>
              <a:t>identifies needs related to Consumer Skills</a:t>
            </a:r>
          </a:p>
        </p:txBody>
      </p:sp>
      <p:sp>
        <p:nvSpPr>
          <p:cNvPr id="12" name="Rectangle 11"/>
          <p:cNvSpPr/>
          <p:nvPr/>
        </p:nvSpPr>
        <p:spPr>
          <a:xfrm>
            <a:off x="1315250" y="1534712"/>
            <a:ext cx="2478043" cy="154374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a:t>
            </a:r>
            <a:r>
              <a:rPr lang="en-US" dirty="0">
                <a:solidFill>
                  <a:schemeClr val="tx1"/>
                </a:solidFill>
              </a:rPr>
              <a:t> identifies needs related to Secondary Conditions (pain, fatigue, depression)</a:t>
            </a: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6286274" y="3353023"/>
            <a:ext cx="21760" cy="99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949796" y="4492417"/>
            <a:ext cx="2398426" cy="107929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Complete</a:t>
            </a:r>
            <a:r>
              <a:rPr lang="en-US" dirty="0">
                <a:solidFill>
                  <a:schemeClr val="tx1"/>
                </a:solidFill>
              </a:rPr>
              <a:t> the checklist and find ideas</a:t>
            </a:r>
          </a:p>
        </p:txBody>
      </p:sp>
      <p:pic>
        <p:nvPicPr>
          <p:cNvPr id="20" name="Picture 19" descr="man scratching his head, which has a question mark over it. "/>
          <p:cNvPicPr>
            <a:picLocks noChangeAspect="1"/>
          </p:cNvPicPr>
          <p:nvPr/>
        </p:nvPicPr>
        <p:blipFill>
          <a:blip r:embed="rId2"/>
          <a:stretch>
            <a:fillRect/>
          </a:stretch>
        </p:blipFill>
        <p:spPr>
          <a:xfrm>
            <a:off x="6338546" y="3353023"/>
            <a:ext cx="903658" cy="903658"/>
          </a:xfrm>
          <a:prstGeom prst="rect">
            <a:avLst/>
          </a:prstGeom>
        </p:spPr>
      </p:pic>
      <p:sp>
        <p:nvSpPr>
          <p:cNvPr id="25" name="TextBox 24"/>
          <p:cNvSpPr txBox="1"/>
          <p:nvPr/>
        </p:nvSpPr>
        <p:spPr>
          <a:xfrm>
            <a:off x="3161009" y="3698387"/>
            <a:ext cx="2714205" cy="461665"/>
          </a:xfrm>
          <a:prstGeom prst="rect">
            <a:avLst/>
          </a:prstGeom>
          <a:noFill/>
        </p:spPr>
        <p:txBody>
          <a:bodyPr wrap="none" rtlCol="0">
            <a:spAutoFit/>
          </a:bodyPr>
          <a:lstStyle/>
          <a:p>
            <a:r>
              <a:rPr lang="en-US" sz="2400" dirty="0"/>
              <a:t>Not able to identify ?</a:t>
            </a:r>
          </a:p>
        </p:txBody>
      </p:sp>
      <p:sp>
        <p:nvSpPr>
          <p:cNvPr id="7" name="Triangle 6" descr="yellow triangle"/>
          <p:cNvSpPr/>
          <p:nvPr/>
        </p:nvSpPr>
        <p:spPr>
          <a:xfrm>
            <a:off x="765228" y="4909065"/>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
          <p:cNvSpPr/>
          <p:nvPr/>
        </p:nvSpPr>
        <p:spPr>
          <a:xfrm>
            <a:off x="844741" y="5710822"/>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315250" y="4957177"/>
            <a:ext cx="1789914" cy="369332"/>
          </a:xfrm>
          <a:prstGeom prst="rect">
            <a:avLst/>
          </a:prstGeom>
          <a:noFill/>
        </p:spPr>
        <p:txBody>
          <a:bodyPr wrap="none" rtlCol="0">
            <a:spAutoFit/>
          </a:bodyPr>
          <a:lstStyle/>
          <a:p>
            <a:r>
              <a:rPr lang="en-US" b="1" dirty="0"/>
              <a:t>ILS responsibility</a:t>
            </a:r>
          </a:p>
        </p:txBody>
      </p:sp>
      <p:sp>
        <p:nvSpPr>
          <p:cNvPr id="14" name="TextBox 13"/>
          <p:cNvSpPr txBox="1"/>
          <p:nvPr/>
        </p:nvSpPr>
        <p:spPr>
          <a:xfrm>
            <a:off x="1315251" y="5772352"/>
            <a:ext cx="2601862" cy="369332"/>
          </a:xfrm>
          <a:prstGeom prst="rect">
            <a:avLst/>
          </a:prstGeom>
          <a:noFill/>
        </p:spPr>
        <p:txBody>
          <a:bodyPr wrap="square" rtlCol="0">
            <a:spAutoFit/>
          </a:bodyPr>
          <a:lstStyle/>
          <a:p>
            <a:r>
              <a:rPr lang="en-US" b="1" dirty="0"/>
              <a:t>Consumer responsibility</a:t>
            </a:r>
          </a:p>
        </p:txBody>
      </p:sp>
      <p:cxnSp>
        <p:nvCxnSpPr>
          <p:cNvPr id="21" name="Straight Arrow Connector 20">
            <a:extLst>
              <a:ext uri="{C183D7F6-B498-43B3-948B-1728B52AA6E4}">
                <adec:decorative xmlns:adec="http://schemas.microsoft.com/office/drawing/2017/decorative" val="1"/>
              </a:ext>
            </a:extLst>
          </p:cNvPr>
          <p:cNvCxnSpPr/>
          <p:nvPr/>
        </p:nvCxnSpPr>
        <p:spPr>
          <a:xfrm flipH="1">
            <a:off x="4029099" y="2168703"/>
            <a:ext cx="794251" cy="6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a:off x="7641871" y="2135948"/>
            <a:ext cx="793138" cy="249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0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0612" y="2115671"/>
            <a:ext cx="11054511" cy="2954655"/>
          </a:xfrm>
          <a:prstGeom prst="rect">
            <a:avLst/>
          </a:prstGeom>
          <a:noFill/>
        </p:spPr>
        <p:txBody>
          <a:bodyPr wrap="square" rtlCol="0">
            <a:spAutoFit/>
          </a:bodyPr>
          <a:lstStyle/>
          <a:p>
            <a:r>
              <a:rPr lang="en-US" sz="2800" dirty="0"/>
              <a:t>Mario advises his ILS that he would like to try additional non-medical ways to reduce his pain. He reveals that his doctor has mentioned that he’s overweight which could strain his joints and cause pain.</a:t>
            </a:r>
          </a:p>
          <a:p>
            <a:endParaRPr lang="en-US" dirty="0"/>
          </a:p>
          <a:p>
            <a:pPr algn="ctr"/>
            <a:r>
              <a:rPr lang="en-US" sz="2800" i="1" dirty="0"/>
              <a:t>Identify Short Term Health Needs:  What secondary condition/consumer skill do I want to address?	</a:t>
            </a:r>
          </a:p>
          <a:p>
            <a:pPr algn="ctr"/>
            <a:r>
              <a:rPr lang="en-US" sz="2800" b="1" i="1" dirty="0"/>
              <a:t>PAIN</a:t>
            </a:r>
          </a:p>
        </p:txBody>
      </p:sp>
      <p:sp>
        <p:nvSpPr>
          <p:cNvPr id="6" name="Title 5"/>
          <p:cNvSpPr txBox="1">
            <a:spLocks noGrp="1"/>
          </p:cNvSpPr>
          <p:nvPr>
            <p:ph type="title" idx="4294967295"/>
          </p:nvPr>
        </p:nvSpPr>
        <p:spPr>
          <a:xfrm>
            <a:off x="2615647" y="641884"/>
            <a:ext cx="747818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1: Identify Short Term Needs</a:t>
            </a:r>
          </a:p>
        </p:txBody>
      </p:sp>
    </p:spTree>
    <p:extLst>
      <p:ext uri="{BB962C8B-B14F-4D97-AF65-F5344CB8AC3E}">
        <p14:creationId xmlns:p14="http://schemas.microsoft.com/office/powerpoint/2010/main" val="3209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txBox="1">
            <a:spLocks noGrp="1"/>
          </p:cNvSpPr>
          <p:nvPr>
            <p:ph type="title" idx="4294967295"/>
          </p:nvPr>
        </p:nvSpPr>
        <p:spPr>
          <a:xfrm>
            <a:off x="3026986" y="61565"/>
            <a:ext cx="609362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2:  Find Resources</a:t>
            </a:r>
          </a:p>
        </p:txBody>
      </p:sp>
      <p:sp>
        <p:nvSpPr>
          <p:cNvPr id="4" name="Triangle 3"/>
          <p:cNvSpPr/>
          <p:nvPr/>
        </p:nvSpPr>
        <p:spPr>
          <a:xfrm>
            <a:off x="4426225" y="1218390"/>
            <a:ext cx="3763618" cy="1860069"/>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a:t>
            </a:r>
            <a:r>
              <a:rPr lang="en-US" dirty="0">
                <a:solidFill>
                  <a:schemeClr val="tx1"/>
                </a:solidFill>
              </a:rPr>
              <a:t> assists consumer to find resources </a:t>
            </a:r>
          </a:p>
        </p:txBody>
      </p:sp>
      <p:sp>
        <p:nvSpPr>
          <p:cNvPr id="8" name="Rectangle 7"/>
          <p:cNvSpPr/>
          <p:nvPr/>
        </p:nvSpPr>
        <p:spPr>
          <a:xfrm>
            <a:off x="8680174" y="1354867"/>
            <a:ext cx="2467777" cy="17235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1" dirty="0">
              <a:solidFill>
                <a:schemeClr val="tx1"/>
              </a:solidFill>
            </a:endParaRPr>
          </a:p>
          <a:p>
            <a:pPr algn="ctr"/>
            <a:r>
              <a:rPr lang="en-US" b="1" dirty="0">
                <a:solidFill>
                  <a:schemeClr val="tx1"/>
                </a:solidFill>
              </a:rPr>
              <a:t>Consumer</a:t>
            </a:r>
            <a:r>
              <a:rPr lang="en-US" dirty="0">
                <a:solidFill>
                  <a:schemeClr val="tx1"/>
                </a:solidFill>
              </a:rPr>
              <a:t> explores beyond the HAIL website (friends, family, peer, and other support networks)</a:t>
            </a:r>
          </a:p>
          <a:p>
            <a:pPr lvl="0" algn="ctr"/>
            <a:endParaRPr lang="en-US" b="1" dirty="0">
              <a:solidFill>
                <a:schemeClr val="tx1"/>
              </a:solidFill>
            </a:endParaRPr>
          </a:p>
        </p:txBody>
      </p:sp>
      <p:sp>
        <p:nvSpPr>
          <p:cNvPr id="12" name="Rectangle 11"/>
          <p:cNvSpPr/>
          <p:nvPr/>
        </p:nvSpPr>
        <p:spPr>
          <a:xfrm>
            <a:off x="1457851" y="1534712"/>
            <a:ext cx="2279260" cy="154374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a:t>
            </a:r>
            <a:r>
              <a:rPr lang="en-US" dirty="0">
                <a:solidFill>
                  <a:schemeClr val="tx1"/>
                </a:solidFill>
              </a:rPr>
              <a:t> explores the HAIL website (http://</a:t>
            </a:r>
            <a:r>
              <a:rPr lang="en-US" dirty="0" err="1">
                <a:solidFill>
                  <a:schemeClr val="tx1"/>
                </a:solidFill>
              </a:rPr>
              <a:t>hail.ku.edu</a:t>
            </a:r>
            <a:r>
              <a:rPr lang="en-US" dirty="0">
                <a:solidFill>
                  <a:schemeClr val="tx1"/>
                </a:solidFill>
              </a:rPr>
              <a:t>/)</a:t>
            </a: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6149009" y="3338740"/>
            <a:ext cx="21760" cy="99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39333" y="4589759"/>
            <a:ext cx="2398426" cy="107929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 </a:t>
            </a:r>
            <a:r>
              <a:rPr lang="en-US" dirty="0">
                <a:solidFill>
                  <a:schemeClr val="tx1"/>
                </a:solidFill>
              </a:rPr>
              <a:t>asks CIL/ILS</a:t>
            </a:r>
          </a:p>
        </p:txBody>
      </p:sp>
      <p:pic>
        <p:nvPicPr>
          <p:cNvPr id="20" name="Picture 19" descr="man scratching his head, which has a question mark over it. "/>
          <p:cNvPicPr>
            <a:picLocks noChangeAspect="1"/>
          </p:cNvPicPr>
          <p:nvPr/>
        </p:nvPicPr>
        <p:blipFill>
          <a:blip r:embed="rId2"/>
          <a:stretch>
            <a:fillRect/>
          </a:stretch>
        </p:blipFill>
        <p:spPr>
          <a:xfrm>
            <a:off x="6338546" y="3353023"/>
            <a:ext cx="903658" cy="903658"/>
          </a:xfrm>
          <a:prstGeom prst="rect">
            <a:avLst/>
          </a:prstGeom>
        </p:spPr>
      </p:pic>
      <p:sp>
        <p:nvSpPr>
          <p:cNvPr id="25" name="TextBox 24"/>
          <p:cNvSpPr txBox="1"/>
          <p:nvPr/>
        </p:nvSpPr>
        <p:spPr>
          <a:xfrm>
            <a:off x="2568651" y="3657268"/>
            <a:ext cx="3496470" cy="461665"/>
          </a:xfrm>
          <a:prstGeom prst="rect">
            <a:avLst/>
          </a:prstGeom>
          <a:noFill/>
        </p:spPr>
        <p:txBody>
          <a:bodyPr wrap="none" rtlCol="0">
            <a:spAutoFit/>
          </a:bodyPr>
          <a:lstStyle/>
          <a:p>
            <a:r>
              <a:rPr lang="en-US" sz="2400"/>
              <a:t>Not able to find resources ?</a:t>
            </a:r>
            <a:endParaRPr lang="en-US" sz="2400" dirty="0"/>
          </a:p>
        </p:txBody>
      </p:sp>
      <p:sp>
        <p:nvSpPr>
          <p:cNvPr id="7" name="Triangle 6" descr="yellow triangle"/>
          <p:cNvSpPr/>
          <p:nvPr/>
        </p:nvSpPr>
        <p:spPr>
          <a:xfrm>
            <a:off x="765228" y="4909065"/>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844741" y="5710822"/>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15250" y="4957177"/>
            <a:ext cx="1789914" cy="369332"/>
          </a:xfrm>
          <a:prstGeom prst="rect">
            <a:avLst/>
          </a:prstGeom>
          <a:noFill/>
        </p:spPr>
        <p:txBody>
          <a:bodyPr wrap="none" rtlCol="0">
            <a:spAutoFit/>
          </a:bodyPr>
          <a:lstStyle/>
          <a:p>
            <a:r>
              <a:rPr lang="en-US" b="1" dirty="0"/>
              <a:t>ILS responsibility</a:t>
            </a:r>
          </a:p>
        </p:txBody>
      </p:sp>
      <p:sp>
        <p:nvSpPr>
          <p:cNvPr id="14" name="TextBox 13"/>
          <p:cNvSpPr txBox="1"/>
          <p:nvPr/>
        </p:nvSpPr>
        <p:spPr>
          <a:xfrm>
            <a:off x="1323828" y="5710822"/>
            <a:ext cx="2490425" cy="369332"/>
          </a:xfrm>
          <a:prstGeom prst="rect">
            <a:avLst/>
          </a:prstGeom>
          <a:noFill/>
        </p:spPr>
        <p:txBody>
          <a:bodyPr wrap="none" rtlCol="0">
            <a:spAutoFit/>
          </a:bodyPr>
          <a:lstStyle/>
          <a:p>
            <a:r>
              <a:rPr lang="en-US" b="1" dirty="0"/>
              <a:t>Consumer responsibility</a:t>
            </a:r>
          </a:p>
        </p:txBody>
      </p:sp>
      <p:cxnSp>
        <p:nvCxnSpPr>
          <p:cNvPr id="21" name="Straight Arrow Connector 20">
            <a:extLst>
              <a:ext uri="{C183D7F6-B498-43B3-948B-1728B52AA6E4}">
                <adec:decorative xmlns:adec="http://schemas.microsoft.com/office/drawing/2017/decorative" val="1"/>
              </a:ext>
            </a:extLst>
          </p:cNvPr>
          <p:cNvCxnSpPr/>
          <p:nvPr/>
        </p:nvCxnSpPr>
        <p:spPr>
          <a:xfrm flipH="1">
            <a:off x="3935894" y="2130209"/>
            <a:ext cx="794251" cy="67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a:off x="7688253" y="2123473"/>
            <a:ext cx="793138" cy="249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94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56788" y="-81133"/>
            <a:ext cx="980789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rPr>
              <a:t>Step </a:t>
            </a:r>
            <a:r>
              <a:rPr kumimoji="0" lang="en-US" sz="4000" b="0" i="0" u="none" strike="noStrike" kern="1200" cap="none" spc="0" normalizeH="0" baseline="0" noProof="0" dirty="0">
                <a:ln>
                  <a:noFill/>
                </a:ln>
                <a:solidFill>
                  <a:schemeClr val="tx1"/>
                </a:solidFill>
                <a:effectLst/>
                <a:uLnTx/>
                <a:uFillTx/>
                <a:latin typeface="+mn-lt"/>
                <a:ea typeface="+mn-ea"/>
                <a:cs typeface="+mn-cs"/>
              </a:rPr>
              <a:t>2:Find</a:t>
            </a:r>
            <a:r>
              <a:rPr kumimoji="0" lang="en-US" sz="4400" b="0" i="0" u="none" strike="noStrike" kern="1200" cap="none" spc="0" normalizeH="0" baseline="0" noProof="0" dirty="0">
                <a:ln>
                  <a:noFill/>
                </a:ln>
                <a:solidFill>
                  <a:schemeClr val="tx1"/>
                </a:solidFill>
                <a:effectLst/>
                <a:uLnTx/>
                <a:uFillTx/>
                <a:latin typeface="+mn-lt"/>
                <a:ea typeface="+mn-ea"/>
                <a:cs typeface="+mn-cs"/>
              </a:rPr>
              <a:t> Resources</a:t>
            </a:r>
          </a:p>
        </p:txBody>
      </p:sp>
      <p:sp>
        <p:nvSpPr>
          <p:cNvPr id="4" name="TextBox 3"/>
          <p:cNvSpPr txBox="1"/>
          <p:nvPr/>
        </p:nvSpPr>
        <p:spPr>
          <a:xfrm>
            <a:off x="789170" y="2479574"/>
            <a:ext cx="10450757" cy="1200329"/>
          </a:xfrm>
          <a:prstGeom prst="rect">
            <a:avLst/>
          </a:prstGeom>
          <a:noFill/>
        </p:spPr>
        <p:txBody>
          <a:bodyPr wrap="square" rtlCol="0">
            <a:spAutoFit/>
          </a:bodyPr>
          <a:lstStyle/>
          <a:p>
            <a:r>
              <a:rPr lang="en-US" sz="2400" dirty="0"/>
              <a:t>Mario explores the HAIL website to see if it provides resources to deal with his pain. </a:t>
            </a:r>
          </a:p>
          <a:p>
            <a:r>
              <a:rPr lang="en-US" sz="2400" dirty="0"/>
              <a:t>He informs the ILS about a fact sheet on how losing weight can help reduce pain.</a:t>
            </a:r>
          </a:p>
        </p:txBody>
      </p:sp>
      <p:sp>
        <p:nvSpPr>
          <p:cNvPr id="7" name="TextBox 6"/>
          <p:cNvSpPr txBox="1"/>
          <p:nvPr/>
        </p:nvSpPr>
        <p:spPr>
          <a:xfrm>
            <a:off x="157435" y="6042644"/>
            <a:ext cx="8886673" cy="369332"/>
          </a:xfrm>
          <a:prstGeom prst="rect">
            <a:avLst/>
          </a:prstGeom>
          <a:noFill/>
          <a:ln>
            <a:solidFill>
              <a:schemeClr val="tx1"/>
            </a:solidFill>
          </a:ln>
        </p:spPr>
        <p:txBody>
          <a:bodyPr wrap="square" rtlCol="0">
            <a:spAutoFit/>
          </a:bodyPr>
          <a:lstStyle/>
          <a:p>
            <a:r>
              <a:rPr lang="en-US" b="1" i="1" dirty="0"/>
              <a:t>People who are overweight can experience some relief in their pain by losing weight</a:t>
            </a:r>
          </a:p>
        </p:txBody>
      </p:sp>
    </p:spTree>
    <p:extLst>
      <p:ext uri="{BB962C8B-B14F-4D97-AF65-F5344CB8AC3E}">
        <p14:creationId xmlns:p14="http://schemas.microsoft.com/office/powerpoint/2010/main" val="153708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txBox="1">
            <a:spLocks noGrp="1"/>
          </p:cNvSpPr>
          <p:nvPr>
            <p:ph type="title" idx="4294967295"/>
          </p:nvPr>
        </p:nvSpPr>
        <p:spPr>
          <a:xfrm>
            <a:off x="3737306" y="120173"/>
            <a:ext cx="530148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3: Define Goals </a:t>
            </a:r>
          </a:p>
        </p:txBody>
      </p:sp>
      <p:sp>
        <p:nvSpPr>
          <p:cNvPr id="4" name="Triangle 3"/>
          <p:cNvSpPr/>
          <p:nvPr/>
        </p:nvSpPr>
        <p:spPr>
          <a:xfrm>
            <a:off x="4344824" y="1232631"/>
            <a:ext cx="3763618" cy="1860069"/>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 </a:t>
            </a:r>
            <a:r>
              <a:rPr lang="en-US" dirty="0">
                <a:solidFill>
                  <a:schemeClr val="tx1"/>
                </a:solidFill>
              </a:rPr>
              <a:t>asks consumer to define goals</a:t>
            </a:r>
          </a:p>
        </p:txBody>
      </p:sp>
      <p:sp>
        <p:nvSpPr>
          <p:cNvPr id="8" name="Rectangle 7"/>
          <p:cNvSpPr/>
          <p:nvPr/>
        </p:nvSpPr>
        <p:spPr>
          <a:xfrm>
            <a:off x="8570824" y="1375529"/>
            <a:ext cx="3411910" cy="17029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 </a:t>
            </a:r>
            <a:r>
              <a:rPr lang="en-US" dirty="0">
                <a:solidFill>
                  <a:schemeClr val="tx1"/>
                </a:solidFill>
              </a:rPr>
              <a:t>defines</a:t>
            </a:r>
          </a:p>
          <a:p>
            <a:pPr lvl="0" algn="ctr"/>
            <a:r>
              <a:rPr lang="en-US" dirty="0">
                <a:solidFill>
                  <a:schemeClr val="tx1"/>
                </a:solidFill>
              </a:rPr>
              <a:t>Process Goal</a:t>
            </a:r>
          </a:p>
          <a:p>
            <a:pPr algn="ctr"/>
            <a:r>
              <a:rPr lang="en-US" i="1" dirty="0">
                <a:solidFill>
                  <a:schemeClr val="tx1"/>
                </a:solidFill>
              </a:rPr>
              <a:t>What do I need to do to achieve my outcome goal ?</a:t>
            </a:r>
          </a:p>
          <a:p>
            <a:pPr lvl="0" algn="ctr"/>
            <a:endParaRPr lang="en-US" dirty="0">
              <a:solidFill>
                <a:schemeClr val="tx1"/>
              </a:solidFill>
            </a:endParaRPr>
          </a:p>
        </p:txBody>
      </p:sp>
      <p:sp>
        <p:nvSpPr>
          <p:cNvPr id="12" name="Rectangle 11"/>
          <p:cNvSpPr/>
          <p:nvPr/>
        </p:nvSpPr>
        <p:spPr>
          <a:xfrm>
            <a:off x="332611" y="1375529"/>
            <a:ext cx="3404695" cy="163083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 </a:t>
            </a:r>
            <a:r>
              <a:rPr lang="en-US" dirty="0">
                <a:solidFill>
                  <a:schemeClr val="tx1"/>
                </a:solidFill>
              </a:rPr>
              <a:t>defines Outcome Goal</a:t>
            </a:r>
          </a:p>
          <a:p>
            <a:pPr algn="ctr"/>
            <a:r>
              <a:rPr lang="en-US" i="1" dirty="0">
                <a:solidFill>
                  <a:schemeClr val="tx1"/>
                </a:solidFill>
              </a:rPr>
              <a:t>What result would I like to see in the area I have chosen within a given time frame  ?</a:t>
            </a:r>
          </a:p>
          <a:p>
            <a:pPr lvl="0" algn="ctr"/>
            <a:endParaRPr lang="en-US" dirty="0">
              <a:solidFill>
                <a:schemeClr val="tx1"/>
              </a:solidFill>
            </a:endParaRP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6226633" y="3338739"/>
            <a:ext cx="21760" cy="99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30146" y="4554008"/>
            <a:ext cx="3459698" cy="1449836"/>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charset="0"/>
              <a:buChar char="•"/>
            </a:pPr>
            <a:r>
              <a:rPr lang="en-US" dirty="0">
                <a:solidFill>
                  <a:schemeClr val="tx1"/>
                </a:solidFill>
              </a:rPr>
              <a:t>The goals have to be related to the needs identified in step 1</a:t>
            </a:r>
          </a:p>
          <a:p>
            <a:pPr marL="285750" lvl="0" indent="-285750">
              <a:buFont typeface="Arial" charset="0"/>
              <a:buChar char="•"/>
            </a:pPr>
            <a:r>
              <a:rPr lang="en-US" dirty="0">
                <a:solidFill>
                  <a:schemeClr val="tx1"/>
                </a:solidFill>
              </a:rPr>
              <a:t>The process goals should be SMART</a:t>
            </a:r>
          </a:p>
        </p:txBody>
      </p:sp>
      <p:sp>
        <p:nvSpPr>
          <p:cNvPr id="7" name="Triangle 6" descr="yellow triangle"/>
          <p:cNvSpPr/>
          <p:nvPr/>
        </p:nvSpPr>
        <p:spPr>
          <a:xfrm>
            <a:off x="765228" y="4909065"/>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844741" y="5710822"/>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15250" y="4957177"/>
            <a:ext cx="1789914" cy="369332"/>
          </a:xfrm>
          <a:prstGeom prst="rect">
            <a:avLst/>
          </a:prstGeom>
          <a:noFill/>
        </p:spPr>
        <p:txBody>
          <a:bodyPr wrap="none" rtlCol="0">
            <a:spAutoFit/>
          </a:bodyPr>
          <a:lstStyle/>
          <a:p>
            <a:r>
              <a:rPr lang="en-US" b="1" dirty="0"/>
              <a:t>ILS responsibility</a:t>
            </a:r>
          </a:p>
        </p:txBody>
      </p:sp>
      <p:sp>
        <p:nvSpPr>
          <p:cNvPr id="14" name="TextBox 13"/>
          <p:cNvSpPr txBox="1"/>
          <p:nvPr/>
        </p:nvSpPr>
        <p:spPr>
          <a:xfrm>
            <a:off x="1323828" y="5710822"/>
            <a:ext cx="2490425" cy="369332"/>
          </a:xfrm>
          <a:prstGeom prst="rect">
            <a:avLst/>
          </a:prstGeom>
          <a:noFill/>
        </p:spPr>
        <p:txBody>
          <a:bodyPr wrap="none" rtlCol="0">
            <a:spAutoFit/>
          </a:bodyPr>
          <a:lstStyle/>
          <a:p>
            <a:r>
              <a:rPr lang="en-US" b="1" dirty="0"/>
              <a:t>Consumer responsibility</a:t>
            </a:r>
          </a:p>
        </p:txBody>
      </p:sp>
      <p:pic>
        <p:nvPicPr>
          <p:cNvPr id="17" name="Picture 16" descr="finger with a red ribbon tied on it"/>
          <p:cNvPicPr>
            <a:picLocks noChangeAspect="1"/>
          </p:cNvPicPr>
          <p:nvPr/>
        </p:nvPicPr>
        <p:blipFill>
          <a:blip r:embed="rId2"/>
          <a:stretch>
            <a:fillRect/>
          </a:stretch>
        </p:blipFill>
        <p:spPr>
          <a:xfrm>
            <a:off x="6590665" y="3217200"/>
            <a:ext cx="973421" cy="1198066"/>
          </a:xfrm>
          <a:prstGeom prst="rect">
            <a:avLst/>
          </a:prstGeom>
        </p:spPr>
      </p:pic>
      <p:sp>
        <p:nvSpPr>
          <p:cNvPr id="19" name="TextBox 18"/>
          <p:cNvSpPr txBox="1"/>
          <p:nvPr/>
        </p:nvSpPr>
        <p:spPr>
          <a:xfrm>
            <a:off x="4555599" y="3671107"/>
            <a:ext cx="1328762" cy="369332"/>
          </a:xfrm>
          <a:prstGeom prst="rect">
            <a:avLst/>
          </a:prstGeom>
          <a:noFill/>
        </p:spPr>
        <p:txBody>
          <a:bodyPr wrap="none" rtlCol="0">
            <a:spAutoFit/>
          </a:bodyPr>
          <a:lstStyle/>
          <a:p>
            <a:r>
              <a:rPr lang="en-US" b="1" dirty="0"/>
              <a:t>Remember!</a:t>
            </a:r>
          </a:p>
        </p:txBody>
      </p:sp>
      <p:cxnSp>
        <p:nvCxnSpPr>
          <p:cNvPr id="22" name="Straight Arrow Connector 21">
            <a:extLst>
              <a:ext uri="{C183D7F6-B498-43B3-948B-1728B52AA6E4}">
                <adec:decorative xmlns:adec="http://schemas.microsoft.com/office/drawing/2017/decorative" val="1"/>
              </a:ext>
            </a:extLst>
          </p:cNvPr>
          <p:cNvCxnSpPr/>
          <p:nvPr/>
        </p:nvCxnSpPr>
        <p:spPr>
          <a:xfrm>
            <a:off x="3791043" y="2137120"/>
            <a:ext cx="138712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p:nvPr/>
        </p:nvCxnSpPr>
        <p:spPr>
          <a:xfrm>
            <a:off x="7183696" y="1997577"/>
            <a:ext cx="138712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72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678198" y="-11910"/>
            <a:ext cx="437613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3: Define Goals</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p:cNvSpPr txBox="1"/>
          <p:nvPr/>
        </p:nvSpPr>
        <p:spPr>
          <a:xfrm>
            <a:off x="591672" y="728564"/>
            <a:ext cx="11241740" cy="1815882"/>
          </a:xfrm>
          <a:prstGeom prst="rect">
            <a:avLst/>
          </a:prstGeom>
          <a:noFill/>
        </p:spPr>
        <p:txBody>
          <a:bodyPr wrap="square" rtlCol="0">
            <a:spAutoFit/>
          </a:bodyPr>
          <a:lstStyle/>
          <a:p>
            <a:r>
              <a:rPr lang="en-US" sz="2800" dirty="0"/>
              <a:t>Mario decides that he would like to reduce his pain by losing weight. During a discussion, Mario reveals that he drinks several bottles of pop everyday and that his doctor has advised this is not good. Based on this information, the ILS helps Mario to define his outcome goal and process goal.   </a:t>
            </a:r>
          </a:p>
        </p:txBody>
      </p:sp>
      <p:sp>
        <p:nvSpPr>
          <p:cNvPr id="4" name="Content Placeholder 2"/>
          <p:cNvSpPr txBox="1">
            <a:spLocks/>
          </p:cNvSpPr>
          <p:nvPr/>
        </p:nvSpPr>
        <p:spPr>
          <a:xfrm>
            <a:off x="1143000" y="2408196"/>
            <a:ext cx="10134600" cy="3528778"/>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sz="3000" dirty="0"/>
          </a:p>
          <a:p>
            <a:pPr marL="0" indent="0">
              <a:buNone/>
            </a:pPr>
            <a:r>
              <a:rPr lang="en-US" sz="3000" b="1" dirty="0"/>
              <a:t>Outcome Goal</a:t>
            </a:r>
            <a:r>
              <a:rPr lang="en-US" sz="3000" dirty="0"/>
              <a:t>: What is the end result I would like to see in the area I have chosen within a given time frame  ?</a:t>
            </a:r>
          </a:p>
          <a:p>
            <a:pPr algn="ctr">
              <a:buClr>
                <a:schemeClr val="tx1"/>
              </a:buClr>
            </a:pPr>
            <a:r>
              <a:rPr lang="en-US" sz="3000" b="1" i="1" dirty="0">
                <a:solidFill>
                  <a:schemeClr val="tx1"/>
                </a:solidFill>
              </a:rPr>
              <a:t>I would like to lose 5 </a:t>
            </a:r>
            <a:r>
              <a:rPr lang="en-US" sz="3000" b="1" i="1" dirty="0" err="1">
                <a:solidFill>
                  <a:schemeClr val="tx1"/>
                </a:solidFill>
              </a:rPr>
              <a:t>lbs</a:t>
            </a:r>
            <a:r>
              <a:rPr lang="en-US" sz="3000" b="1" i="1" dirty="0">
                <a:solidFill>
                  <a:schemeClr val="tx1"/>
                </a:solidFill>
              </a:rPr>
              <a:t> in 3 months.</a:t>
            </a:r>
          </a:p>
          <a:p>
            <a:pPr marL="0" indent="0">
              <a:buNone/>
            </a:pPr>
            <a:r>
              <a:rPr lang="en-US" sz="3000" b="1" dirty="0">
                <a:solidFill>
                  <a:schemeClr val="tx1"/>
                </a:solidFill>
              </a:rPr>
              <a:t>Process Goal</a:t>
            </a:r>
            <a:r>
              <a:rPr lang="en-US" sz="3000" dirty="0">
                <a:solidFill>
                  <a:schemeClr val="tx1"/>
                </a:solidFill>
              </a:rPr>
              <a:t>: What do I need to do toward achieving my outcome ?</a:t>
            </a:r>
          </a:p>
          <a:p>
            <a:pPr algn="ctr">
              <a:buClr>
                <a:schemeClr val="tx1"/>
              </a:buClr>
            </a:pPr>
            <a:r>
              <a:rPr lang="en-US" sz="3200" b="1" i="1" dirty="0">
                <a:solidFill>
                  <a:schemeClr val="tx1"/>
                </a:solidFill>
              </a:rPr>
              <a:t>I will reduce consumption of sugared drinks (pop) to two bottles weekly for the next month. </a:t>
            </a:r>
          </a:p>
        </p:txBody>
      </p:sp>
    </p:spTree>
    <p:extLst>
      <p:ext uri="{BB962C8B-B14F-4D97-AF65-F5344CB8AC3E}">
        <p14:creationId xmlns:p14="http://schemas.microsoft.com/office/powerpoint/2010/main" val="198097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potx" id="{8659E3A8-EC2F-4C17-BDBE-47BFE5479718}" vid="{F9228E2A-2CAB-4B31-B4AE-E9253C50E6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RTC CL template</Template>
  <TotalTime>25643</TotalTime>
  <Words>1065</Words>
  <Application>Microsoft Office PowerPoint</Application>
  <PresentationFormat>Widescreen</PresentationFormat>
  <Paragraphs>147</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Wingdings</vt:lpstr>
      <vt:lpstr>Metropolitan</vt:lpstr>
      <vt:lpstr>Module 4 HAIL Practice</vt:lpstr>
      <vt:lpstr>Module 4</vt:lpstr>
      <vt:lpstr>Practice Examples</vt:lpstr>
      <vt:lpstr>Step 1: Identify Short Term Needs</vt:lpstr>
      <vt:lpstr>Step 1: Identify Short Term Needs</vt:lpstr>
      <vt:lpstr>Step 2:  Find Resources</vt:lpstr>
      <vt:lpstr>Step 2:Find Resources</vt:lpstr>
      <vt:lpstr>Step 3: Define Goals </vt:lpstr>
      <vt:lpstr>Step 3: Define Goals</vt:lpstr>
      <vt:lpstr>Step 4: Outline a Plan of Action</vt:lpstr>
      <vt:lpstr>The ILS helps Mario devise an activity plan for him to achieve his goal. The ILS also helps Mario anticipate barriers that might prevent him from pursuing his plan.</vt:lpstr>
      <vt:lpstr>Step 5: Track Progress</vt:lpstr>
      <vt:lpstr>Step 6: Review</vt:lpstr>
      <vt:lpstr>    Step 6: Review</vt:lpstr>
      <vt:lpstr>Marilyn’s Example</vt:lpstr>
      <vt:lpstr>Step 1: Identify Short Term Needs Again</vt:lpstr>
      <vt:lpstr>Marilyn’s Story</vt:lpstr>
      <vt:lpstr>What would Marilyn’s SMART Goal Worksheet look like based on the scenario? </vt:lpstr>
      <vt:lpstr>Review of Goal-Setting and Tracking Process</vt:lpstr>
      <vt:lpstr>General Tips for Consumers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 We do, You do</dc:title>
  <dc:creator>Microsoft Office User</dc:creator>
  <cp:lastModifiedBy>Coulter, Seth L</cp:lastModifiedBy>
  <cp:revision>545</cp:revision>
  <dcterms:created xsi:type="dcterms:W3CDTF">2016-06-16T17:57:37Z</dcterms:created>
  <dcterms:modified xsi:type="dcterms:W3CDTF">2021-04-27T14:58:20Z</dcterms:modified>
</cp:coreProperties>
</file>